
<file path=[Content_Types].xml><?xml version="1.0" encoding="utf-8"?>
<Types xmlns="http://schemas.openxmlformats.org/package/2006/content-types">
  <Default Extension="wdp" ContentType="image/vnd.ms-photo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5" r:id="rId16"/>
    <p:sldId id="277" r:id="rId17"/>
    <p:sldId id="276" r:id="rId18"/>
    <p:sldId id="280" r:id="rId19"/>
    <p:sldId id="282" r:id="rId20"/>
    <p:sldId id="281" r:id="rId21"/>
    <p:sldId id="278" r:id="rId22"/>
    <p:sldId id="279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  <p:clrMru>
    <a:srgbClr val="EFEFF1"/>
    <a:srgbClr val="339933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38" d="100"/>
          <a:sy n="38" d="100"/>
        </p:scale>
        <p:origin x="-504" y="-60"/>
      </p:cViewPr>
      <p:guideLst>
        <p:guide orient="horz" pos="4326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6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9" Type="http://schemas.microsoft.com/office/2007/relationships/hdphoto" Target="../media/hdphoto3.wdp"/><Relationship Id="rId8" Type="http://schemas.openxmlformats.org/officeDocument/2006/relationships/image" Target="../media/image30.png"/><Relationship Id="rId7" Type="http://schemas.microsoft.com/office/2007/relationships/hdphoto" Target="../media/hdphoto2.wdp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4" Type="http://schemas.openxmlformats.org/officeDocument/2006/relationships/slideLayout" Target="../slideLayouts/slideLayout11.xml"/><Relationship Id="rId13" Type="http://schemas.openxmlformats.org/officeDocument/2006/relationships/image" Target="../media/image33.png"/><Relationship Id="rId12" Type="http://schemas.microsoft.com/office/2007/relationships/hdphoto" Target="../media/hdphoto4.wdp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hyperlink" Target="https://www.codechef.com/wiki/tutorial-dynamic-programming" TargetMode="External"/><Relationship Id="rId2" Type="http://schemas.openxmlformats.org/officeDocument/2006/relationships/hyperlink" Target="https://www.geeksforgeeks.org/" TargetMode="Externa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1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r. J. J. Magdum College…"/>
          <p:cNvSpPr txBox="1">
            <a:spLocks noGrp="1"/>
          </p:cNvSpPr>
          <p:nvPr>
            <p:ph type="title"/>
          </p:nvPr>
        </p:nvSpPr>
        <p:spPr>
          <a:xfrm>
            <a:off x="1778000" y="3601010"/>
            <a:ext cx="20828000" cy="4648201"/>
          </a:xfrm>
          <a:prstGeom prst="rect">
            <a:avLst/>
          </a:prstGeom>
        </p:spPr>
        <p:txBody>
          <a:bodyPr/>
          <a:lstStyle/>
          <a:p>
            <a:pPr defTabSz="726440">
              <a:defRPr sz="985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Dr. J. J. </a:t>
            </a:r>
            <a:r>
              <a:rPr dirty="0" err="1"/>
              <a:t>Magdum</a:t>
            </a:r>
            <a:r>
              <a:t> College</a:t>
            </a:r>
          </a:p>
          <a:p>
            <a:pPr defTabSz="726440">
              <a:defRPr sz="9855" b="1">
                <a:latin typeface="Helvetica"/>
                <a:ea typeface="Helvetica"/>
                <a:cs typeface="Helvetica"/>
                <a:sym typeface="Helvetica"/>
              </a:defRPr>
            </a:pPr>
            <a:r>
              <a:t>of Engineering,</a:t>
            </a:r>
          </a:p>
          <a:p>
            <a:pPr defTabSz="726440">
              <a:defRPr sz="9855" b="1">
                <a:latin typeface="Helvetica"/>
                <a:ea typeface="Helvetica"/>
                <a:cs typeface="Helvetica"/>
                <a:sym typeface="Helvetica"/>
              </a:defRPr>
            </a:pPr>
            <a:r>
              <a:t>Jaysingpur</a:t>
            </a:r>
          </a:p>
        </p:txBody>
      </p:sp>
      <p:sp>
        <p:nvSpPr>
          <p:cNvPr id="120" name="Department of…"/>
          <p:cNvSpPr txBox="1">
            <a:spLocks noGrp="1"/>
          </p:cNvSpPr>
          <p:nvPr>
            <p:ph type="body" sz="quarter" idx="1"/>
          </p:nvPr>
        </p:nvSpPr>
        <p:spPr>
          <a:xfrm>
            <a:off x="1778000" y="9461500"/>
            <a:ext cx="20828000" cy="2701231"/>
          </a:xfrm>
          <a:prstGeom prst="rect">
            <a:avLst/>
          </a:prstGeom>
        </p:spPr>
        <p:txBody>
          <a:bodyPr/>
          <a:lstStyle/>
          <a:p>
            <a:r>
              <a:rPr dirty="0"/>
              <a:t>Department of</a:t>
            </a:r>
            <a:endParaRPr dirty="0"/>
          </a:p>
          <a:p>
            <a:r>
              <a:rPr dirty="0"/>
              <a:t>Computer Science &amp; Engineering</a:t>
            </a:r>
            <a:endParaRPr dirty="0"/>
          </a:p>
          <a:p>
            <a:r>
              <a:rPr dirty="0" smtClean="0"/>
              <a:t>201</a:t>
            </a:r>
            <a:r>
              <a:rPr lang="en-US" dirty="0" smtClean="0"/>
              <a:t>7</a:t>
            </a:r>
            <a:r>
              <a:rPr dirty="0" smtClean="0"/>
              <a:t>-1</a:t>
            </a:r>
            <a:r>
              <a:rPr lang="en-US" dirty="0" smtClean="0"/>
              <a:t>8</a:t>
            </a:r>
            <a:endParaRPr dirty="0"/>
          </a:p>
        </p:txBody>
      </p:sp>
      <p:pic>
        <p:nvPicPr>
          <p:cNvPr id="121" name="Transperent Logo.png" descr="Transperent 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00783" y="447412"/>
            <a:ext cx="3182433" cy="36301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"/>
          <p:cNvSpPr/>
          <p:nvPr/>
        </p:nvSpPr>
        <p:spPr>
          <a:xfrm>
            <a:off x="4943825" y="2930"/>
            <a:ext cx="19518673" cy="13729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88" y="0"/>
                </a:moveTo>
                <a:lnTo>
                  <a:pt x="0" y="21575"/>
                </a:lnTo>
                <a:lnTo>
                  <a:pt x="21568" y="21600"/>
                </a:lnTo>
                <a:lnTo>
                  <a:pt x="21600" y="20"/>
                </a:lnTo>
                <a:lnTo>
                  <a:pt x="7388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70" name="Rectangle"/>
          <p:cNvSpPr/>
          <p:nvPr/>
        </p:nvSpPr>
        <p:spPr>
          <a:xfrm>
            <a:off x="793990" y="1022603"/>
            <a:ext cx="6689989" cy="1270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71" name="ACTIVITY DIAGRAM"/>
          <p:cNvSpPr txBox="1"/>
          <p:nvPr/>
        </p:nvSpPr>
        <p:spPr>
          <a:xfrm>
            <a:off x="2254652" y="1221587"/>
            <a:ext cx="3768659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DFD Level 1</a:t>
            </a:r>
          </a:p>
        </p:txBody>
      </p:sp>
      <p:sp>
        <p:nvSpPr>
          <p:cNvPr id="273" name="Triangle"/>
          <p:cNvSpPr/>
          <p:nvPr/>
        </p:nvSpPr>
        <p:spPr>
          <a:xfrm>
            <a:off x="8458696" y="4603"/>
            <a:ext cx="3181906" cy="5295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67" y="21600"/>
                </a:moveTo>
                <a:lnTo>
                  <a:pt x="21600" y="0"/>
                </a:lnTo>
                <a:lnTo>
                  <a:pt x="0" y="47"/>
                </a:lnTo>
                <a:lnTo>
                  <a:pt x="4067" y="21600"/>
                </a:lnTo>
                <a:close/>
              </a:path>
            </a:pathLst>
          </a:cu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221587"/>
            <a:ext cx="13106896" cy="1068679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"/>
          <p:cNvSpPr/>
          <p:nvPr/>
        </p:nvSpPr>
        <p:spPr>
          <a:xfrm>
            <a:off x="8392479" y="-3028"/>
            <a:ext cx="16085734" cy="13743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99" y="48"/>
                </a:moveTo>
                <a:lnTo>
                  <a:pt x="0" y="21406"/>
                </a:lnTo>
                <a:lnTo>
                  <a:pt x="21600" y="21600"/>
                </a:lnTo>
                <a:lnTo>
                  <a:pt x="21504" y="0"/>
                </a:lnTo>
                <a:lnTo>
                  <a:pt x="5999" y="4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76" name="Rectangle"/>
          <p:cNvSpPr/>
          <p:nvPr/>
        </p:nvSpPr>
        <p:spPr>
          <a:xfrm>
            <a:off x="793990" y="1022603"/>
            <a:ext cx="7231385" cy="1270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77" name="SEQUENCE DIAGRAM"/>
          <p:cNvSpPr txBox="1"/>
          <p:nvPr/>
        </p:nvSpPr>
        <p:spPr>
          <a:xfrm>
            <a:off x="2203947" y="1221587"/>
            <a:ext cx="4411465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FLOW CHART</a:t>
            </a:r>
            <a:endParaRPr dirty="0"/>
          </a:p>
        </p:txBody>
      </p:sp>
      <p:sp>
        <p:nvSpPr>
          <p:cNvPr id="279" name="Triangle"/>
          <p:cNvSpPr/>
          <p:nvPr/>
        </p:nvSpPr>
        <p:spPr>
          <a:xfrm>
            <a:off x="11243888" y="4945"/>
            <a:ext cx="1647495" cy="4018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08" y="21600"/>
                </a:moveTo>
                <a:lnTo>
                  <a:pt x="21600" y="0"/>
                </a:lnTo>
                <a:lnTo>
                  <a:pt x="0" y="40"/>
                </a:lnTo>
                <a:lnTo>
                  <a:pt x="4008" y="21600"/>
                </a:lnTo>
                <a:close/>
              </a:path>
            </a:pathLst>
          </a:custGeom>
          <a:solidFill>
            <a:srgbClr val="E6E6E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457200"/>
            <a:ext cx="10896600" cy="11811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"/>
          <p:cNvSpPr/>
          <p:nvPr/>
        </p:nvSpPr>
        <p:spPr>
          <a:xfrm>
            <a:off x="8392479" y="-3028"/>
            <a:ext cx="16085734" cy="13743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99" y="48"/>
                </a:moveTo>
                <a:lnTo>
                  <a:pt x="0" y="21406"/>
                </a:lnTo>
                <a:lnTo>
                  <a:pt x="21600" y="21600"/>
                </a:lnTo>
                <a:lnTo>
                  <a:pt x="21504" y="0"/>
                </a:lnTo>
                <a:lnTo>
                  <a:pt x="5999" y="48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82" name="Rectangle"/>
          <p:cNvSpPr/>
          <p:nvPr/>
        </p:nvSpPr>
        <p:spPr>
          <a:xfrm>
            <a:off x="793990" y="1022603"/>
            <a:ext cx="6066153" cy="1270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83" name="DFD L0 DIAGRAM"/>
          <p:cNvSpPr txBox="1"/>
          <p:nvPr/>
        </p:nvSpPr>
        <p:spPr>
          <a:xfrm>
            <a:off x="694799" y="1221587"/>
            <a:ext cx="6264536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ACTIVITY DIAGRAM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228600"/>
            <a:ext cx="10487025" cy="13258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"/>
          <p:cNvSpPr/>
          <p:nvPr/>
        </p:nvSpPr>
        <p:spPr>
          <a:xfrm>
            <a:off x="793990" y="1022603"/>
            <a:ext cx="4348055" cy="1270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02" name="MODULES"/>
          <p:cNvSpPr txBox="1"/>
          <p:nvPr/>
        </p:nvSpPr>
        <p:spPr>
          <a:xfrm>
            <a:off x="1323367" y="1225803"/>
            <a:ext cx="3289301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MODULES</a:t>
            </a:r>
          </a:p>
        </p:txBody>
      </p:sp>
      <p:sp>
        <p:nvSpPr>
          <p:cNvPr id="303" name="Rectangle"/>
          <p:cNvSpPr/>
          <p:nvPr/>
        </p:nvSpPr>
        <p:spPr>
          <a:xfrm>
            <a:off x="755094" y="1022603"/>
            <a:ext cx="4425847" cy="1270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04" name="FEATURES"/>
          <p:cNvSpPr txBox="1"/>
          <p:nvPr/>
        </p:nvSpPr>
        <p:spPr>
          <a:xfrm>
            <a:off x="1046819" y="1221587"/>
            <a:ext cx="3842399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F</a:t>
            </a:r>
            <a:r>
              <a:rPr lang="en-US" dirty="0" smtClean="0"/>
              <a:t>UNCTIONS</a:t>
            </a:r>
            <a:endParaRPr dirty="0"/>
          </a:p>
        </p:txBody>
      </p:sp>
      <p:grpSp>
        <p:nvGrpSpPr>
          <p:cNvPr id="310" name="Group"/>
          <p:cNvGrpSpPr/>
          <p:nvPr/>
        </p:nvGrpSpPr>
        <p:grpSpPr>
          <a:xfrm>
            <a:off x="321858" y="3915260"/>
            <a:ext cx="4290810" cy="4290810"/>
            <a:chOff x="-4493262" y="-66340"/>
            <a:chExt cx="4290808" cy="4290808"/>
          </a:xfrm>
        </p:grpSpPr>
        <p:grpSp>
          <p:nvGrpSpPr>
            <p:cNvPr id="308" name="Group"/>
            <p:cNvGrpSpPr/>
            <p:nvPr/>
          </p:nvGrpSpPr>
          <p:grpSpPr>
            <a:xfrm>
              <a:off x="-4493262" y="-66340"/>
              <a:ext cx="4290808" cy="4290808"/>
              <a:chOff x="-4493261" y="-66340"/>
              <a:chExt cx="4290807" cy="4290807"/>
            </a:xfrm>
          </p:grpSpPr>
          <p:sp>
            <p:nvSpPr>
              <p:cNvPr id="305" name="Circle"/>
              <p:cNvSpPr/>
              <p:nvPr/>
            </p:nvSpPr>
            <p:spPr>
              <a:xfrm>
                <a:off x="-4493261" y="-66340"/>
                <a:ext cx="4290807" cy="4290807"/>
              </a:xfrm>
              <a:prstGeom prst="ellips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6" name="Shape"/>
              <p:cNvSpPr/>
              <p:nvPr/>
            </p:nvSpPr>
            <p:spPr>
              <a:xfrm rot="18085239">
                <a:off x="-2797208" y="1686165"/>
                <a:ext cx="2767128" cy="1950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76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552" y="16012"/>
                    </a:lnTo>
                    <a:cubicBezTo>
                      <a:pt x="17774" y="20013"/>
                      <a:pt x="12915" y="21600"/>
                      <a:pt x="8218" y="20368"/>
                    </a:cubicBezTo>
                    <a:cubicBezTo>
                      <a:pt x="5533" y="19665"/>
                      <a:pt x="3022" y="18051"/>
                      <a:pt x="914" y="156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323E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7" name="Circle"/>
              <p:cNvSpPr/>
              <p:nvPr/>
            </p:nvSpPr>
            <p:spPr>
              <a:xfrm>
                <a:off x="-3810207" y="476890"/>
                <a:ext cx="2924699" cy="2924698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09" name="Security"/>
            <p:cNvSpPr txBox="1"/>
            <p:nvPr/>
          </p:nvSpPr>
          <p:spPr>
            <a:xfrm>
              <a:off x="-3397024" y="1618639"/>
              <a:ext cx="2098330" cy="64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 err="1"/>
                <a:t>m</a:t>
              </a:r>
              <a:r>
                <a:rPr lang="en-US" dirty="0" err="1" smtClean="0"/>
                <a:t>emset</a:t>
              </a:r>
              <a:r>
                <a:rPr lang="en-US" dirty="0" smtClean="0"/>
                <a:t>()</a:t>
              </a:r>
              <a:endParaRPr dirty="0"/>
            </a:p>
          </p:txBody>
        </p:sp>
      </p:grpSp>
      <p:grpSp>
        <p:nvGrpSpPr>
          <p:cNvPr id="316" name="Group"/>
          <p:cNvGrpSpPr/>
          <p:nvPr/>
        </p:nvGrpSpPr>
        <p:grpSpPr>
          <a:xfrm>
            <a:off x="9861357" y="4010844"/>
            <a:ext cx="4661287" cy="4452409"/>
            <a:chOff x="0" y="0"/>
            <a:chExt cx="4661285" cy="4452408"/>
          </a:xfrm>
        </p:grpSpPr>
        <p:grpSp>
          <p:nvGrpSpPr>
            <p:cNvPr id="314" name="Group"/>
            <p:cNvGrpSpPr/>
            <p:nvPr/>
          </p:nvGrpSpPr>
          <p:grpSpPr>
            <a:xfrm>
              <a:off x="0" y="0"/>
              <a:ext cx="4661285" cy="4452408"/>
              <a:chOff x="0" y="0"/>
              <a:chExt cx="4661284" cy="4452407"/>
            </a:xfrm>
          </p:grpSpPr>
          <p:sp>
            <p:nvSpPr>
              <p:cNvPr id="311" name="Circle"/>
              <p:cNvSpPr/>
              <p:nvPr/>
            </p:nvSpPr>
            <p:spPr>
              <a:xfrm>
                <a:off x="0" y="0"/>
                <a:ext cx="4195223" cy="4195223"/>
              </a:xfrm>
              <a:prstGeom prst="ellipse">
                <a:avLst/>
              </a:prstGeom>
              <a:solidFill>
                <a:srgbClr val="DA953D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2" name="Shape"/>
              <p:cNvSpPr/>
              <p:nvPr/>
            </p:nvSpPr>
            <p:spPr>
              <a:xfrm rot="18085239">
                <a:off x="1555045" y="1663438"/>
                <a:ext cx="2957516" cy="2007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33" extrusionOk="0">
                    <a:moveTo>
                      <a:pt x="0" y="0"/>
                    </a:moveTo>
                    <a:lnTo>
                      <a:pt x="21600" y="148"/>
                    </a:lnTo>
                    <a:lnTo>
                      <a:pt x="20700" y="15954"/>
                    </a:lnTo>
                    <a:cubicBezTo>
                      <a:pt x="18676" y="18525"/>
                      <a:pt x="16229" y="20239"/>
                      <a:pt x="13623" y="20954"/>
                    </a:cubicBezTo>
                    <a:cubicBezTo>
                      <a:pt x="11269" y="21600"/>
                      <a:pt x="8820" y="21418"/>
                      <a:pt x="6476" y="20417"/>
                    </a:cubicBezTo>
                    <a:cubicBezTo>
                      <a:pt x="4096" y="19401"/>
                      <a:pt x="1919" y="17563"/>
                      <a:pt x="130" y="150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832E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3" name="Circle"/>
              <p:cNvSpPr/>
              <p:nvPr/>
            </p:nvSpPr>
            <p:spPr>
              <a:xfrm>
                <a:off x="616311" y="616310"/>
                <a:ext cx="2962603" cy="2962602"/>
              </a:xfrm>
              <a:prstGeom prst="ellipse">
                <a:avLst/>
              </a:prstGeom>
              <a:solidFill>
                <a:srgbClr val="DEA66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15" name="Smart Email…"/>
            <p:cNvSpPr txBox="1"/>
            <p:nvPr/>
          </p:nvSpPr>
          <p:spPr>
            <a:xfrm>
              <a:off x="1433475" y="1828379"/>
              <a:ext cx="1285607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dirty="0" err="1"/>
                <a:t>s</a:t>
              </a:r>
              <a:r>
                <a:rPr lang="en-US" dirty="0" err="1" smtClean="0"/>
                <a:t>etw</a:t>
              </a:r>
              <a:r>
                <a:rPr lang="en-US" dirty="0" smtClean="0"/>
                <a:t>()</a:t>
              </a:r>
              <a:endParaRPr dirty="0"/>
            </a:p>
          </p:txBody>
        </p:sp>
      </p:grpSp>
      <p:sp>
        <p:nvSpPr>
          <p:cNvPr id="317" name="OTP valid only for 30 sec there is only three attempts to warning to owner"/>
          <p:cNvSpPr txBox="1"/>
          <p:nvPr/>
        </p:nvSpPr>
        <p:spPr>
          <a:xfrm>
            <a:off x="4912874" y="8949804"/>
            <a:ext cx="4138166" cy="148758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It is used to find out the smallest of the number passed to it.</a:t>
            </a:r>
            <a:endParaRPr dirty="0"/>
          </a:p>
        </p:txBody>
      </p:sp>
      <p:grpSp>
        <p:nvGrpSpPr>
          <p:cNvPr id="323" name="Group"/>
          <p:cNvGrpSpPr/>
          <p:nvPr/>
        </p:nvGrpSpPr>
        <p:grpSpPr>
          <a:xfrm>
            <a:off x="14907592" y="4010844"/>
            <a:ext cx="4661287" cy="4452410"/>
            <a:chOff x="0" y="0"/>
            <a:chExt cx="4661285" cy="4452408"/>
          </a:xfrm>
        </p:grpSpPr>
        <p:grpSp>
          <p:nvGrpSpPr>
            <p:cNvPr id="321" name="Group"/>
            <p:cNvGrpSpPr/>
            <p:nvPr/>
          </p:nvGrpSpPr>
          <p:grpSpPr>
            <a:xfrm>
              <a:off x="0" y="0"/>
              <a:ext cx="4661285" cy="4452408"/>
              <a:chOff x="0" y="0"/>
              <a:chExt cx="4661284" cy="4452407"/>
            </a:xfrm>
          </p:grpSpPr>
          <p:sp>
            <p:nvSpPr>
              <p:cNvPr id="318" name="Circle"/>
              <p:cNvSpPr/>
              <p:nvPr/>
            </p:nvSpPr>
            <p:spPr>
              <a:xfrm>
                <a:off x="0" y="0"/>
                <a:ext cx="4195223" cy="4195223"/>
              </a:xfrm>
              <a:prstGeom prst="ellipse">
                <a:avLst/>
              </a:prstGeom>
              <a:solidFill>
                <a:srgbClr val="794D9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9" name="Shape"/>
              <p:cNvSpPr/>
              <p:nvPr/>
            </p:nvSpPr>
            <p:spPr>
              <a:xfrm rot="18085239">
                <a:off x="1555045" y="1663437"/>
                <a:ext cx="2957516" cy="20075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33" extrusionOk="0">
                    <a:moveTo>
                      <a:pt x="0" y="0"/>
                    </a:moveTo>
                    <a:lnTo>
                      <a:pt x="21600" y="148"/>
                    </a:lnTo>
                    <a:lnTo>
                      <a:pt x="20700" y="15954"/>
                    </a:lnTo>
                    <a:cubicBezTo>
                      <a:pt x="18676" y="18525"/>
                      <a:pt x="16229" y="20239"/>
                      <a:pt x="13623" y="20954"/>
                    </a:cubicBezTo>
                    <a:cubicBezTo>
                      <a:pt x="11269" y="21600"/>
                      <a:pt x="8820" y="21418"/>
                      <a:pt x="6476" y="20417"/>
                    </a:cubicBezTo>
                    <a:cubicBezTo>
                      <a:pt x="4096" y="19401"/>
                      <a:pt x="1919" y="17563"/>
                      <a:pt x="130" y="150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386E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0" name="Circle"/>
              <p:cNvSpPr/>
              <p:nvPr/>
            </p:nvSpPr>
            <p:spPr>
              <a:xfrm>
                <a:off x="616310" y="616310"/>
                <a:ext cx="2962603" cy="2962602"/>
              </a:xfrm>
              <a:prstGeom prst="ellipse">
                <a:avLst/>
              </a:prstGeom>
              <a:solidFill>
                <a:srgbClr val="9E65C2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22" name="User…"/>
            <p:cNvSpPr txBox="1"/>
            <p:nvPr/>
          </p:nvSpPr>
          <p:spPr>
            <a:xfrm>
              <a:off x="1226478" y="1805295"/>
              <a:ext cx="1673534" cy="64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dirty="0" err="1"/>
                <a:t>s</a:t>
              </a:r>
              <a:r>
                <a:rPr lang="en-US" dirty="0" err="1" smtClean="0"/>
                <a:t>izeof</a:t>
              </a:r>
              <a:r>
                <a:rPr lang="en-US" dirty="0" smtClean="0"/>
                <a:t>()</a:t>
              </a:r>
              <a:endParaRPr dirty="0"/>
            </a:p>
          </p:txBody>
        </p:sp>
      </p:grpSp>
      <p:sp>
        <p:nvSpPr>
          <p:cNvPr id="324" name="The user who logged in and logged out, their history is maintained in SQLite database for security purpose"/>
          <p:cNvSpPr txBox="1"/>
          <p:nvPr/>
        </p:nvSpPr>
        <p:spPr>
          <a:xfrm>
            <a:off x="15169153" y="8862557"/>
            <a:ext cx="4138166" cy="241091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It is a compile –time operator that determines the size, in byte, of a variable or data type.</a:t>
            </a:r>
            <a:endParaRPr dirty="0"/>
          </a:p>
        </p:txBody>
      </p:sp>
      <p:sp>
        <p:nvSpPr>
          <p:cNvPr id="325" name="On every third failure attempt of login an email will sent to the admin/owner…"/>
          <p:cNvSpPr txBox="1"/>
          <p:nvPr/>
        </p:nvSpPr>
        <p:spPr>
          <a:xfrm>
            <a:off x="9868553" y="9236975"/>
            <a:ext cx="4138166" cy="241091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3000"/>
            </a:pPr>
            <a:r>
              <a:rPr lang="en-US" sz="3000" dirty="0"/>
              <a:t>It sets the number of characters to be used as the field width for the next insertion operation.</a:t>
            </a:r>
            <a:endParaRPr dirty="0"/>
          </a:p>
        </p:txBody>
      </p:sp>
      <p:grpSp>
        <p:nvGrpSpPr>
          <p:cNvPr id="27" name="Group"/>
          <p:cNvGrpSpPr/>
          <p:nvPr/>
        </p:nvGrpSpPr>
        <p:grpSpPr>
          <a:xfrm>
            <a:off x="19741801" y="3903855"/>
            <a:ext cx="4661287" cy="4510898"/>
            <a:chOff x="0" y="0"/>
            <a:chExt cx="4661285" cy="4510896"/>
          </a:xfrm>
        </p:grpSpPr>
        <p:grpSp>
          <p:nvGrpSpPr>
            <p:cNvPr id="28" name="Group"/>
            <p:cNvGrpSpPr/>
            <p:nvPr/>
          </p:nvGrpSpPr>
          <p:grpSpPr>
            <a:xfrm>
              <a:off x="0" y="0"/>
              <a:ext cx="4661285" cy="4510896"/>
              <a:chOff x="0" y="0"/>
              <a:chExt cx="4661284" cy="4510895"/>
            </a:xfrm>
          </p:grpSpPr>
          <p:sp>
            <p:nvSpPr>
              <p:cNvPr id="30" name="Circle"/>
              <p:cNvSpPr/>
              <p:nvPr/>
            </p:nvSpPr>
            <p:spPr>
              <a:xfrm>
                <a:off x="0" y="0"/>
                <a:ext cx="4290807" cy="4290807"/>
              </a:xfrm>
              <a:prstGeom prst="ellips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" name="Shape"/>
              <p:cNvSpPr/>
              <p:nvPr/>
            </p:nvSpPr>
            <p:spPr>
              <a:xfrm rot="18085239">
                <a:off x="1724061" y="1846296"/>
                <a:ext cx="2767128" cy="1950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76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552" y="16012"/>
                    </a:lnTo>
                    <a:cubicBezTo>
                      <a:pt x="17774" y="20013"/>
                      <a:pt x="12915" y="21600"/>
                      <a:pt x="8218" y="20368"/>
                    </a:cubicBezTo>
                    <a:cubicBezTo>
                      <a:pt x="5533" y="19665"/>
                      <a:pt x="3022" y="18051"/>
                      <a:pt x="914" y="156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323E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" name="Circle"/>
              <p:cNvSpPr/>
              <p:nvPr/>
            </p:nvSpPr>
            <p:spPr>
              <a:xfrm>
                <a:off x="683054" y="683054"/>
                <a:ext cx="2924699" cy="2924698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9" name="Security"/>
            <p:cNvSpPr txBox="1"/>
            <p:nvPr/>
          </p:nvSpPr>
          <p:spPr>
            <a:xfrm>
              <a:off x="1355716" y="1934847"/>
              <a:ext cx="1622238" cy="64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 err="1"/>
                <a:t>f</a:t>
              </a:r>
              <a:r>
                <a:rPr lang="en-US" dirty="0" err="1" smtClean="0"/>
                <a:t>flush</a:t>
              </a:r>
              <a:r>
                <a:rPr lang="en-US" dirty="0" smtClean="0"/>
                <a:t>()</a:t>
              </a:r>
              <a:endParaRPr dirty="0"/>
            </a:p>
          </p:txBody>
        </p:sp>
      </p:grpSp>
      <p:grpSp>
        <p:nvGrpSpPr>
          <p:cNvPr id="33" name="Group"/>
          <p:cNvGrpSpPr/>
          <p:nvPr/>
        </p:nvGrpSpPr>
        <p:grpSpPr>
          <a:xfrm>
            <a:off x="5255373" y="3910535"/>
            <a:ext cx="4661287" cy="4452410"/>
            <a:chOff x="0" y="0"/>
            <a:chExt cx="4661285" cy="4452408"/>
          </a:xfrm>
        </p:grpSpPr>
        <p:grpSp>
          <p:nvGrpSpPr>
            <p:cNvPr id="34" name="Group"/>
            <p:cNvGrpSpPr/>
            <p:nvPr/>
          </p:nvGrpSpPr>
          <p:grpSpPr>
            <a:xfrm>
              <a:off x="0" y="0"/>
              <a:ext cx="4661285" cy="4452408"/>
              <a:chOff x="0" y="0"/>
              <a:chExt cx="4661284" cy="4452407"/>
            </a:xfrm>
          </p:grpSpPr>
          <p:sp>
            <p:nvSpPr>
              <p:cNvPr id="36" name="Circle"/>
              <p:cNvSpPr/>
              <p:nvPr/>
            </p:nvSpPr>
            <p:spPr>
              <a:xfrm>
                <a:off x="0" y="0"/>
                <a:ext cx="4195223" cy="4195223"/>
              </a:xfrm>
              <a:prstGeom prst="ellipse">
                <a:avLst/>
              </a:prstGeom>
              <a:solidFill>
                <a:srgbClr val="794D9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" name="Shape"/>
              <p:cNvSpPr/>
              <p:nvPr/>
            </p:nvSpPr>
            <p:spPr>
              <a:xfrm rot="18085239">
                <a:off x="1555045" y="1663437"/>
                <a:ext cx="2957516" cy="20075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33" extrusionOk="0">
                    <a:moveTo>
                      <a:pt x="0" y="0"/>
                    </a:moveTo>
                    <a:lnTo>
                      <a:pt x="21600" y="148"/>
                    </a:lnTo>
                    <a:lnTo>
                      <a:pt x="20700" y="15954"/>
                    </a:lnTo>
                    <a:cubicBezTo>
                      <a:pt x="18676" y="18525"/>
                      <a:pt x="16229" y="20239"/>
                      <a:pt x="13623" y="20954"/>
                    </a:cubicBezTo>
                    <a:cubicBezTo>
                      <a:pt x="11269" y="21600"/>
                      <a:pt x="8820" y="21418"/>
                      <a:pt x="6476" y="20417"/>
                    </a:cubicBezTo>
                    <a:cubicBezTo>
                      <a:pt x="4096" y="19401"/>
                      <a:pt x="1919" y="17563"/>
                      <a:pt x="130" y="150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386E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" name="Circle"/>
              <p:cNvSpPr/>
              <p:nvPr/>
            </p:nvSpPr>
            <p:spPr>
              <a:xfrm>
                <a:off x="616310" y="616310"/>
                <a:ext cx="2962603" cy="2962602"/>
              </a:xfrm>
              <a:prstGeom prst="ellipse">
                <a:avLst/>
              </a:prstGeom>
              <a:solidFill>
                <a:srgbClr val="9E65C2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5" name="User…"/>
            <p:cNvSpPr txBox="1"/>
            <p:nvPr/>
          </p:nvSpPr>
          <p:spPr>
            <a:xfrm>
              <a:off x="1463724" y="1805295"/>
              <a:ext cx="1199045" cy="64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dirty="0"/>
                <a:t>m</a:t>
              </a:r>
              <a:r>
                <a:rPr lang="en-US" dirty="0" smtClean="0"/>
                <a:t>in()</a:t>
              </a:r>
              <a:endParaRPr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39322" y="8791433"/>
            <a:ext cx="3320810" cy="41036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000" dirty="0"/>
              <a:t>Converts the value </a:t>
            </a:r>
            <a:r>
              <a:rPr lang="en-US" sz="3000" dirty="0" err="1"/>
              <a:t>ch</a:t>
            </a:r>
            <a:r>
              <a:rPr lang="en-US" sz="3000" dirty="0"/>
              <a:t> to </a:t>
            </a:r>
            <a:r>
              <a:rPr lang="en-US" sz="3000" i="1" dirty="0"/>
              <a:t>unsigned char</a:t>
            </a:r>
            <a:r>
              <a:rPr lang="en-US" sz="3000" dirty="0"/>
              <a:t> and copies it into each of the first count characters of the object pointed </a:t>
            </a:r>
            <a:r>
              <a:rPr lang="en-US" sz="3000" dirty="0" smtClean="0"/>
              <a:t>to</a:t>
            </a:r>
            <a:endParaRPr lang="en-US" sz="3000" dirty="0" smtClean="0"/>
          </a:p>
          <a:p>
            <a:r>
              <a:rPr lang="en-US" sz="3000" dirty="0" smtClean="0"/>
              <a:t>by </a:t>
            </a:r>
            <a:r>
              <a:rPr lang="en-US" sz="3000" i="1" dirty="0" err="1"/>
              <a:t>dest</a:t>
            </a:r>
            <a:r>
              <a:rPr lang="en-US" dirty="0"/>
              <a:t>.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802600" y="9006142"/>
            <a:ext cx="2546956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000" dirty="0"/>
              <a:t>This function flushes any buffered data to the respective device.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0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4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6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indefinite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1" animBg="1" advAuto="0"/>
      <p:bldP spid="316" grpId="3" animBg="1" advAuto="0"/>
      <p:bldP spid="317" grpId="2" animBg="1" advAuto="0"/>
      <p:bldP spid="323" grpId="5" animBg="1" advAuto="0"/>
      <p:bldP spid="324" grpId="6" animBg="1" advAuto="0"/>
      <p:bldP spid="325" grpId="4" animBg="1" advAuto="0"/>
      <p:bldP spid="27" grpId="0" animBg="1" advAuto="0"/>
      <p:bldP spid="33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"/>
          <p:cNvSpPr/>
          <p:nvPr/>
        </p:nvSpPr>
        <p:spPr>
          <a:xfrm>
            <a:off x="9677400" y="586585"/>
            <a:ext cx="4987193" cy="1270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49" name="ADVANTAGES"/>
          <p:cNvSpPr txBox="1"/>
          <p:nvPr/>
        </p:nvSpPr>
        <p:spPr>
          <a:xfrm>
            <a:off x="9768094" y="785568"/>
            <a:ext cx="4805803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HEADER FILES</a:t>
            </a:r>
            <a:endParaRPr dirty="0"/>
          </a:p>
        </p:txBody>
      </p:sp>
      <p:grpSp>
        <p:nvGrpSpPr>
          <p:cNvPr id="352" name="Group"/>
          <p:cNvGrpSpPr/>
          <p:nvPr/>
        </p:nvGrpSpPr>
        <p:grpSpPr>
          <a:xfrm>
            <a:off x="2391550" y="5266180"/>
            <a:ext cx="3927072" cy="4515452"/>
            <a:chOff x="0" y="0"/>
            <a:chExt cx="3927070" cy="4515450"/>
          </a:xfrm>
        </p:grpSpPr>
        <p:sp>
          <p:nvSpPr>
            <p:cNvPr id="350" name="Shape"/>
            <p:cNvSpPr/>
            <p:nvPr/>
          </p:nvSpPr>
          <p:spPr>
            <a:xfrm>
              <a:off x="0" y="0"/>
              <a:ext cx="3927070" cy="4515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31" y="21600"/>
                  </a:moveTo>
                  <a:lnTo>
                    <a:pt x="21474" y="16292"/>
                  </a:lnTo>
                  <a:lnTo>
                    <a:pt x="21600" y="5531"/>
                  </a:lnTo>
                  <a:lnTo>
                    <a:pt x="10623" y="0"/>
                  </a:lnTo>
                  <a:lnTo>
                    <a:pt x="49" y="5421"/>
                  </a:lnTo>
                  <a:lnTo>
                    <a:pt x="0" y="16254"/>
                  </a:lnTo>
                  <a:lnTo>
                    <a:pt x="10731" y="21600"/>
                  </a:lnTo>
                  <a:close/>
                </a:path>
              </a:pathLst>
            </a:custGeom>
            <a:solidFill>
              <a:srgbClr val="74476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51" name="Security"/>
            <p:cNvSpPr txBox="1"/>
            <p:nvPr/>
          </p:nvSpPr>
          <p:spPr>
            <a:xfrm>
              <a:off x="1912207" y="1821708"/>
              <a:ext cx="102656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endParaRPr dirty="0"/>
            </a:p>
          </p:txBody>
        </p:sp>
      </p:grpSp>
      <p:grpSp>
        <p:nvGrpSpPr>
          <p:cNvPr id="355" name="Group"/>
          <p:cNvGrpSpPr/>
          <p:nvPr/>
        </p:nvGrpSpPr>
        <p:grpSpPr>
          <a:xfrm>
            <a:off x="263929" y="8839200"/>
            <a:ext cx="3927072" cy="4515452"/>
            <a:chOff x="0" y="0"/>
            <a:chExt cx="3927070" cy="4515450"/>
          </a:xfrm>
          <a:solidFill>
            <a:srgbClr val="0070C0"/>
          </a:solidFill>
        </p:grpSpPr>
        <p:sp>
          <p:nvSpPr>
            <p:cNvPr id="353" name="Shape"/>
            <p:cNvSpPr/>
            <p:nvPr/>
          </p:nvSpPr>
          <p:spPr>
            <a:xfrm>
              <a:off x="0" y="0"/>
              <a:ext cx="3927070" cy="4515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31" y="21600"/>
                  </a:moveTo>
                  <a:lnTo>
                    <a:pt x="21474" y="16292"/>
                  </a:lnTo>
                  <a:lnTo>
                    <a:pt x="21600" y="5531"/>
                  </a:lnTo>
                  <a:lnTo>
                    <a:pt x="10623" y="0"/>
                  </a:lnTo>
                  <a:lnTo>
                    <a:pt x="49" y="5421"/>
                  </a:lnTo>
                  <a:lnTo>
                    <a:pt x="0" y="16254"/>
                  </a:lnTo>
                  <a:lnTo>
                    <a:pt x="10731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54" name="Time Saving"/>
            <p:cNvSpPr txBox="1"/>
            <p:nvPr/>
          </p:nvSpPr>
          <p:spPr>
            <a:xfrm>
              <a:off x="1912206" y="1852486"/>
              <a:ext cx="102656" cy="81047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6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endParaRPr dirty="0"/>
            </a:p>
          </p:txBody>
        </p:sp>
      </p:grpSp>
      <p:grpSp>
        <p:nvGrpSpPr>
          <p:cNvPr id="20" name="Group"/>
          <p:cNvGrpSpPr/>
          <p:nvPr/>
        </p:nvGrpSpPr>
        <p:grpSpPr>
          <a:xfrm>
            <a:off x="18010242" y="5147562"/>
            <a:ext cx="3927072" cy="4515452"/>
            <a:chOff x="0" y="0"/>
            <a:chExt cx="3927070" cy="4515450"/>
          </a:xfrm>
        </p:grpSpPr>
        <p:sp>
          <p:nvSpPr>
            <p:cNvPr id="21" name="Shape"/>
            <p:cNvSpPr/>
            <p:nvPr/>
          </p:nvSpPr>
          <p:spPr>
            <a:xfrm>
              <a:off x="0" y="0"/>
              <a:ext cx="3927070" cy="4515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31" y="21600"/>
                  </a:moveTo>
                  <a:lnTo>
                    <a:pt x="21474" y="16292"/>
                  </a:lnTo>
                  <a:lnTo>
                    <a:pt x="21600" y="5531"/>
                  </a:lnTo>
                  <a:lnTo>
                    <a:pt x="10623" y="0"/>
                  </a:lnTo>
                  <a:lnTo>
                    <a:pt x="49" y="5421"/>
                  </a:lnTo>
                  <a:lnTo>
                    <a:pt x="0" y="16254"/>
                  </a:lnTo>
                  <a:lnTo>
                    <a:pt x="10731" y="21600"/>
                  </a:lnTo>
                  <a:close/>
                </a:path>
              </a:pathLst>
            </a:custGeom>
            <a:solidFill>
              <a:srgbClr val="74476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2" name="Security"/>
            <p:cNvSpPr txBox="1"/>
            <p:nvPr/>
          </p:nvSpPr>
          <p:spPr>
            <a:xfrm>
              <a:off x="1912207" y="1821708"/>
              <a:ext cx="102656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endParaRPr dirty="0"/>
            </a:p>
          </p:txBody>
        </p:sp>
      </p:grpSp>
      <p:grpSp>
        <p:nvGrpSpPr>
          <p:cNvPr id="23" name="Group"/>
          <p:cNvGrpSpPr/>
          <p:nvPr/>
        </p:nvGrpSpPr>
        <p:grpSpPr>
          <a:xfrm>
            <a:off x="20116800" y="1458619"/>
            <a:ext cx="3927072" cy="4515452"/>
            <a:chOff x="0" y="0"/>
            <a:chExt cx="3927070" cy="451545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4" name="Shape"/>
            <p:cNvSpPr/>
            <p:nvPr/>
          </p:nvSpPr>
          <p:spPr>
            <a:xfrm>
              <a:off x="0" y="0"/>
              <a:ext cx="3927070" cy="4515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31" y="21600"/>
                  </a:moveTo>
                  <a:lnTo>
                    <a:pt x="21474" y="16292"/>
                  </a:lnTo>
                  <a:lnTo>
                    <a:pt x="21600" y="5531"/>
                  </a:lnTo>
                  <a:lnTo>
                    <a:pt x="10623" y="0"/>
                  </a:lnTo>
                  <a:lnTo>
                    <a:pt x="49" y="5421"/>
                  </a:lnTo>
                  <a:lnTo>
                    <a:pt x="0" y="16254"/>
                  </a:lnTo>
                  <a:lnTo>
                    <a:pt x="10731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5" name="Security"/>
            <p:cNvSpPr txBox="1"/>
            <p:nvPr/>
          </p:nvSpPr>
          <p:spPr>
            <a:xfrm>
              <a:off x="1912207" y="1821708"/>
              <a:ext cx="102656" cy="87203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endParaRPr dirty="0"/>
            </a:p>
          </p:txBody>
        </p:sp>
      </p:grpSp>
      <p:grpSp>
        <p:nvGrpSpPr>
          <p:cNvPr id="26" name="Group"/>
          <p:cNvGrpSpPr/>
          <p:nvPr/>
        </p:nvGrpSpPr>
        <p:grpSpPr>
          <a:xfrm>
            <a:off x="354624" y="1661333"/>
            <a:ext cx="3927072" cy="4515452"/>
            <a:chOff x="0" y="0"/>
            <a:chExt cx="3927070" cy="451545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7" name="Shape"/>
            <p:cNvSpPr/>
            <p:nvPr/>
          </p:nvSpPr>
          <p:spPr>
            <a:xfrm>
              <a:off x="0" y="0"/>
              <a:ext cx="3927070" cy="4515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31" y="21600"/>
                  </a:moveTo>
                  <a:lnTo>
                    <a:pt x="21474" y="16292"/>
                  </a:lnTo>
                  <a:lnTo>
                    <a:pt x="21600" y="5531"/>
                  </a:lnTo>
                  <a:lnTo>
                    <a:pt x="10623" y="0"/>
                  </a:lnTo>
                  <a:lnTo>
                    <a:pt x="49" y="5421"/>
                  </a:lnTo>
                  <a:lnTo>
                    <a:pt x="0" y="16254"/>
                  </a:lnTo>
                  <a:lnTo>
                    <a:pt x="10731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8" name="Security"/>
            <p:cNvSpPr txBox="1"/>
            <p:nvPr/>
          </p:nvSpPr>
          <p:spPr>
            <a:xfrm>
              <a:off x="1912207" y="1821708"/>
              <a:ext cx="102656" cy="87203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endParaRPr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875333" y="3443129"/>
            <a:ext cx="2988310" cy="889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algorithm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69591" y="7157329"/>
            <a:ext cx="317426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iostream.h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2727" y="10623371"/>
            <a:ext cx="2149475" cy="889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cstring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815374" y="3258852"/>
            <a:ext cx="242726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unistd.h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886750" y="6969271"/>
            <a:ext cx="207140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stdio.h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4" name="Group"/>
          <p:cNvGrpSpPr/>
          <p:nvPr/>
        </p:nvGrpSpPr>
        <p:grpSpPr>
          <a:xfrm>
            <a:off x="20065472" y="8796532"/>
            <a:ext cx="3927072" cy="4515452"/>
            <a:chOff x="0" y="0"/>
            <a:chExt cx="3927070" cy="4515450"/>
          </a:xfrm>
          <a:solidFill>
            <a:srgbClr val="0070C0"/>
          </a:solidFill>
        </p:grpSpPr>
        <p:sp>
          <p:nvSpPr>
            <p:cNvPr id="35" name="Shape"/>
            <p:cNvSpPr/>
            <p:nvPr/>
          </p:nvSpPr>
          <p:spPr>
            <a:xfrm>
              <a:off x="0" y="0"/>
              <a:ext cx="3927070" cy="4515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31" y="21600"/>
                  </a:moveTo>
                  <a:lnTo>
                    <a:pt x="21474" y="16292"/>
                  </a:lnTo>
                  <a:lnTo>
                    <a:pt x="21600" y="5531"/>
                  </a:lnTo>
                  <a:lnTo>
                    <a:pt x="10623" y="0"/>
                  </a:lnTo>
                  <a:lnTo>
                    <a:pt x="49" y="5421"/>
                  </a:lnTo>
                  <a:lnTo>
                    <a:pt x="0" y="16254"/>
                  </a:lnTo>
                  <a:lnTo>
                    <a:pt x="10731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6" name="Security"/>
            <p:cNvSpPr txBox="1"/>
            <p:nvPr/>
          </p:nvSpPr>
          <p:spPr>
            <a:xfrm>
              <a:off x="1912207" y="1821708"/>
              <a:ext cx="102656" cy="87203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endParaRPr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574000" y="10715036"/>
            <a:ext cx="3048000" cy="899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iomanip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00600" y="2459647"/>
            <a:ext cx="4114800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800" dirty="0"/>
              <a:t>collection of functions especially designed to be used on ranges of elements that can be accessed through iterators or pointers.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6783130"/>
            <a:ext cx="3581400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800" dirty="0"/>
              <a:t>It means input/output stream and is used for input output purposes.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00" y="10318628"/>
            <a:ext cx="3848100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800" dirty="0"/>
              <a:t>This header file defines several functions to manipulate C strings and arrays.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73400" y="1926693"/>
            <a:ext cx="3352800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800" dirty="0"/>
              <a:t>This header file is the code’s entry to various constant, type and function declarations that comprise the POSIX operating system API.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013455" y="6444938"/>
            <a:ext cx="3436345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800" dirty="0"/>
              <a:t>This header file streams to operate with physical devices like mouse , keyboard , etc.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1627" y="10442057"/>
            <a:ext cx="3394573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800" dirty="0"/>
              <a:t>This header file provides parametric manipulators.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2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3" presetClass="entr" presetSubtype="32" fill="hold" grpId="4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9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99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99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99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99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99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99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3" presetClass="entr" presetSubtype="3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99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99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2" animBg="1" advAuto="0"/>
      <p:bldP spid="355" grpId="4" advAuto="0"/>
      <p:bldP spid="20" grpId="0" animBg="1" advAuto="0"/>
      <p:bldP spid="23" grpId="0" advAuto="0"/>
      <p:bldP spid="26" grpId="0" advAuto="0"/>
      <p:bldP spid="34" grpId="0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"/>
          <p:cNvSpPr/>
          <p:nvPr/>
        </p:nvSpPr>
        <p:spPr>
          <a:xfrm>
            <a:off x="793990" y="1022603"/>
            <a:ext cx="5814640" cy="1270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91" name="REQUIREMENTS"/>
          <p:cNvSpPr txBox="1"/>
          <p:nvPr/>
        </p:nvSpPr>
        <p:spPr>
          <a:xfrm>
            <a:off x="1086331" y="1225803"/>
            <a:ext cx="5229958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REQUIREMENTS</a:t>
            </a:r>
          </a:p>
        </p:txBody>
      </p:sp>
      <p:grpSp>
        <p:nvGrpSpPr>
          <p:cNvPr id="395" name="Group"/>
          <p:cNvGrpSpPr/>
          <p:nvPr/>
        </p:nvGrpSpPr>
        <p:grpSpPr>
          <a:xfrm>
            <a:off x="8381927" y="4876668"/>
            <a:ext cx="4306208" cy="3480175"/>
            <a:chOff x="0" y="0"/>
            <a:chExt cx="5814638" cy="5627038"/>
          </a:xfrm>
        </p:grpSpPr>
        <p:sp>
          <p:nvSpPr>
            <p:cNvPr id="392" name="Circle"/>
            <p:cNvSpPr/>
            <p:nvPr/>
          </p:nvSpPr>
          <p:spPr>
            <a:xfrm>
              <a:off x="0" y="0"/>
              <a:ext cx="5352492" cy="5352492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3" name="Shape"/>
            <p:cNvSpPr/>
            <p:nvPr/>
          </p:nvSpPr>
          <p:spPr>
            <a:xfrm rot="18085239">
              <a:off x="2150650" y="2303130"/>
              <a:ext cx="3451806" cy="2433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76" extrusionOk="0">
                  <a:moveTo>
                    <a:pt x="0" y="0"/>
                  </a:moveTo>
                  <a:lnTo>
                    <a:pt x="21600" y="0"/>
                  </a:lnTo>
                  <a:lnTo>
                    <a:pt x="21552" y="16012"/>
                  </a:lnTo>
                  <a:cubicBezTo>
                    <a:pt x="17774" y="20013"/>
                    <a:pt x="12915" y="21600"/>
                    <a:pt x="8218" y="20368"/>
                  </a:cubicBezTo>
                  <a:cubicBezTo>
                    <a:pt x="5533" y="19665"/>
                    <a:pt x="3022" y="18051"/>
                    <a:pt x="914" y="1567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5323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4" name="Circle"/>
            <p:cNvSpPr/>
            <p:nvPr/>
          </p:nvSpPr>
          <p:spPr>
            <a:xfrm>
              <a:off x="852064" y="852063"/>
              <a:ext cx="3648364" cy="3648364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02" name="Group"/>
          <p:cNvGrpSpPr/>
          <p:nvPr/>
        </p:nvGrpSpPr>
        <p:grpSpPr>
          <a:xfrm>
            <a:off x="15467465" y="5170564"/>
            <a:ext cx="3179929" cy="3179929"/>
            <a:chOff x="0" y="0"/>
            <a:chExt cx="3179928" cy="3179927"/>
          </a:xfrm>
        </p:grpSpPr>
        <p:sp>
          <p:nvSpPr>
            <p:cNvPr id="398" name="Circle"/>
            <p:cNvSpPr/>
            <p:nvPr/>
          </p:nvSpPr>
          <p:spPr>
            <a:xfrm>
              <a:off x="0" y="0"/>
              <a:ext cx="3179928" cy="3179927"/>
            </a:xfrm>
            <a:prstGeom prst="ellipse">
              <a:avLst/>
            </a:prstGeom>
            <a:solidFill>
              <a:srgbClr val="2577C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9" name="Shape"/>
            <p:cNvSpPr/>
            <p:nvPr/>
          </p:nvSpPr>
          <p:spPr>
            <a:xfrm rot="18085239">
              <a:off x="1178704" y="1260865"/>
              <a:ext cx="2241761" cy="1521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0" y="0"/>
                  </a:moveTo>
                  <a:lnTo>
                    <a:pt x="21600" y="148"/>
                  </a:lnTo>
                  <a:lnTo>
                    <a:pt x="20700" y="15954"/>
                  </a:lnTo>
                  <a:cubicBezTo>
                    <a:pt x="18676" y="18525"/>
                    <a:pt x="16229" y="20239"/>
                    <a:pt x="13623" y="20954"/>
                  </a:cubicBezTo>
                  <a:cubicBezTo>
                    <a:pt x="11269" y="21600"/>
                    <a:pt x="8820" y="21418"/>
                    <a:pt x="6476" y="20417"/>
                  </a:cubicBezTo>
                  <a:cubicBezTo>
                    <a:pt x="4096" y="19401"/>
                    <a:pt x="1919" y="17563"/>
                    <a:pt x="130" y="150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94F8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0" name="Circle"/>
            <p:cNvSpPr/>
            <p:nvPr/>
          </p:nvSpPr>
          <p:spPr>
            <a:xfrm>
              <a:off x="467155" y="467155"/>
              <a:ext cx="2245617" cy="2245617"/>
            </a:xfrm>
            <a:prstGeom prst="ellipse">
              <a:avLst/>
            </a:prstGeom>
            <a:solidFill>
              <a:srgbClr val="109BF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12" name="Group"/>
          <p:cNvGrpSpPr/>
          <p:nvPr/>
        </p:nvGrpSpPr>
        <p:grpSpPr>
          <a:xfrm>
            <a:off x="17842146" y="9667033"/>
            <a:ext cx="3533199" cy="3374873"/>
            <a:chOff x="0" y="0"/>
            <a:chExt cx="3533196" cy="3374870"/>
          </a:xfrm>
        </p:grpSpPr>
        <p:sp>
          <p:nvSpPr>
            <p:cNvPr id="409" name="Circle"/>
            <p:cNvSpPr/>
            <p:nvPr/>
          </p:nvSpPr>
          <p:spPr>
            <a:xfrm>
              <a:off x="0" y="0"/>
              <a:ext cx="3179928" cy="3179927"/>
            </a:xfrm>
            <a:prstGeom prst="ellipse">
              <a:avLst/>
            </a:prstGeom>
            <a:solidFill>
              <a:srgbClr val="75466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0" name="Shape"/>
            <p:cNvSpPr/>
            <p:nvPr/>
          </p:nvSpPr>
          <p:spPr>
            <a:xfrm rot="18085239">
              <a:off x="1178704" y="1260865"/>
              <a:ext cx="2241762" cy="1521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0" y="0"/>
                  </a:moveTo>
                  <a:lnTo>
                    <a:pt x="21600" y="148"/>
                  </a:lnTo>
                  <a:lnTo>
                    <a:pt x="20700" y="15954"/>
                  </a:lnTo>
                  <a:cubicBezTo>
                    <a:pt x="18676" y="18525"/>
                    <a:pt x="16229" y="20239"/>
                    <a:pt x="13623" y="20954"/>
                  </a:cubicBezTo>
                  <a:cubicBezTo>
                    <a:pt x="11269" y="21600"/>
                    <a:pt x="8820" y="21418"/>
                    <a:pt x="6476" y="20417"/>
                  </a:cubicBezTo>
                  <a:cubicBezTo>
                    <a:pt x="4096" y="19401"/>
                    <a:pt x="1919" y="17563"/>
                    <a:pt x="130" y="150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E3A5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1" name="Circle"/>
            <p:cNvSpPr/>
            <p:nvPr/>
          </p:nvSpPr>
          <p:spPr>
            <a:xfrm>
              <a:off x="467156" y="467155"/>
              <a:ext cx="2245616" cy="2245617"/>
            </a:xfrm>
            <a:prstGeom prst="ellipse">
              <a:avLst/>
            </a:prstGeom>
            <a:solidFill>
              <a:srgbClr val="79517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20" name="Group"/>
          <p:cNvGrpSpPr/>
          <p:nvPr/>
        </p:nvGrpSpPr>
        <p:grpSpPr>
          <a:xfrm>
            <a:off x="14242840" y="674095"/>
            <a:ext cx="3533198" cy="3374871"/>
            <a:chOff x="0" y="0"/>
            <a:chExt cx="3533196" cy="3374869"/>
          </a:xfrm>
        </p:grpSpPr>
        <p:grpSp>
          <p:nvGrpSpPr>
            <p:cNvPr id="418" name="Group"/>
            <p:cNvGrpSpPr/>
            <p:nvPr/>
          </p:nvGrpSpPr>
          <p:grpSpPr>
            <a:xfrm>
              <a:off x="0" y="0"/>
              <a:ext cx="3533197" cy="3374871"/>
              <a:chOff x="0" y="0"/>
              <a:chExt cx="3533196" cy="3374870"/>
            </a:xfrm>
          </p:grpSpPr>
          <p:sp>
            <p:nvSpPr>
              <p:cNvPr id="415" name="Circle"/>
              <p:cNvSpPr/>
              <p:nvPr/>
            </p:nvSpPr>
            <p:spPr>
              <a:xfrm>
                <a:off x="0" y="0"/>
                <a:ext cx="3179928" cy="3179927"/>
              </a:xfrm>
              <a:prstGeom prst="ellipse">
                <a:avLst/>
              </a:prstGeom>
              <a:solidFill>
                <a:srgbClr val="794D9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6" name="Shape"/>
              <p:cNvSpPr/>
              <p:nvPr/>
            </p:nvSpPr>
            <p:spPr>
              <a:xfrm rot="18085239">
                <a:off x="1178704" y="1260865"/>
                <a:ext cx="2241762" cy="15216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33" extrusionOk="0">
                    <a:moveTo>
                      <a:pt x="0" y="0"/>
                    </a:moveTo>
                    <a:lnTo>
                      <a:pt x="21600" y="148"/>
                    </a:lnTo>
                    <a:lnTo>
                      <a:pt x="20700" y="15954"/>
                    </a:lnTo>
                    <a:cubicBezTo>
                      <a:pt x="18676" y="18525"/>
                      <a:pt x="16229" y="20239"/>
                      <a:pt x="13623" y="20954"/>
                    </a:cubicBezTo>
                    <a:cubicBezTo>
                      <a:pt x="11269" y="21600"/>
                      <a:pt x="8820" y="21418"/>
                      <a:pt x="6476" y="20417"/>
                    </a:cubicBezTo>
                    <a:cubicBezTo>
                      <a:pt x="4096" y="19401"/>
                      <a:pt x="1919" y="17563"/>
                      <a:pt x="130" y="150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386E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7" name="Circle"/>
              <p:cNvSpPr/>
              <p:nvPr/>
            </p:nvSpPr>
            <p:spPr>
              <a:xfrm>
                <a:off x="467155" y="467155"/>
                <a:ext cx="2245617" cy="2245617"/>
              </a:xfrm>
              <a:prstGeom prst="ellipse">
                <a:avLst/>
              </a:prstGeom>
              <a:solidFill>
                <a:srgbClr val="9E65C2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</p:grpSp>
        <p:pic>
          <p:nvPicPr>
            <p:cNvPr id="419" name="display.png" descr="display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603" y="629321"/>
              <a:ext cx="1876892" cy="187689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425" name="Group"/>
          <p:cNvGrpSpPr/>
          <p:nvPr/>
        </p:nvGrpSpPr>
        <p:grpSpPr>
          <a:xfrm>
            <a:off x="5323778" y="8524333"/>
            <a:ext cx="3179929" cy="3179928"/>
            <a:chOff x="0" y="0"/>
            <a:chExt cx="3179928" cy="3179927"/>
          </a:xfrm>
        </p:grpSpPr>
        <p:sp>
          <p:nvSpPr>
            <p:cNvPr id="421" name="Circle"/>
            <p:cNvSpPr/>
            <p:nvPr/>
          </p:nvSpPr>
          <p:spPr>
            <a:xfrm>
              <a:off x="0" y="0"/>
              <a:ext cx="3179928" cy="3179927"/>
            </a:xfrm>
            <a:prstGeom prst="ellipse">
              <a:avLst/>
            </a:prstGeom>
            <a:solidFill>
              <a:srgbClr val="64C26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2" name="Shape"/>
            <p:cNvSpPr/>
            <p:nvPr/>
          </p:nvSpPr>
          <p:spPr>
            <a:xfrm rot="18085239">
              <a:off x="1178705" y="1260865"/>
              <a:ext cx="2241761" cy="1521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0" y="0"/>
                  </a:moveTo>
                  <a:lnTo>
                    <a:pt x="21600" y="148"/>
                  </a:lnTo>
                  <a:lnTo>
                    <a:pt x="20700" y="15954"/>
                  </a:lnTo>
                  <a:cubicBezTo>
                    <a:pt x="18676" y="18525"/>
                    <a:pt x="16229" y="20239"/>
                    <a:pt x="13623" y="20954"/>
                  </a:cubicBezTo>
                  <a:cubicBezTo>
                    <a:pt x="11269" y="21600"/>
                    <a:pt x="8820" y="21418"/>
                    <a:pt x="6476" y="20417"/>
                  </a:cubicBezTo>
                  <a:cubicBezTo>
                    <a:pt x="4096" y="19401"/>
                    <a:pt x="1919" y="17563"/>
                    <a:pt x="130" y="150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C934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3" name="Circle"/>
            <p:cNvSpPr/>
            <p:nvPr/>
          </p:nvSpPr>
          <p:spPr>
            <a:xfrm>
              <a:off x="467155" y="467155"/>
              <a:ext cx="2245617" cy="2245616"/>
            </a:xfrm>
            <a:prstGeom prst="ellipse">
              <a:avLst/>
            </a:prstGeom>
            <a:solidFill>
              <a:srgbClr val="18FF7A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37" name="Group"/>
          <p:cNvGrpSpPr/>
          <p:nvPr/>
        </p:nvGrpSpPr>
        <p:grpSpPr>
          <a:xfrm>
            <a:off x="8659136" y="415985"/>
            <a:ext cx="3179929" cy="3179929"/>
            <a:chOff x="0" y="0"/>
            <a:chExt cx="3179928" cy="3179927"/>
          </a:xfrm>
        </p:grpSpPr>
        <p:sp>
          <p:nvSpPr>
            <p:cNvPr id="433" name="Circle"/>
            <p:cNvSpPr/>
            <p:nvPr/>
          </p:nvSpPr>
          <p:spPr>
            <a:xfrm>
              <a:off x="0" y="0"/>
              <a:ext cx="3179928" cy="3179927"/>
            </a:xfrm>
            <a:prstGeom prst="ellipse">
              <a:avLst/>
            </a:prstGeom>
            <a:solidFill>
              <a:srgbClr val="C97B5B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4" name="Shape"/>
            <p:cNvSpPr/>
            <p:nvPr/>
          </p:nvSpPr>
          <p:spPr>
            <a:xfrm rot="18085239">
              <a:off x="1178705" y="1260865"/>
              <a:ext cx="2241761" cy="1521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0" y="0"/>
                  </a:moveTo>
                  <a:lnTo>
                    <a:pt x="21600" y="148"/>
                  </a:lnTo>
                  <a:lnTo>
                    <a:pt x="20700" y="15954"/>
                  </a:lnTo>
                  <a:cubicBezTo>
                    <a:pt x="18676" y="18525"/>
                    <a:pt x="16229" y="20239"/>
                    <a:pt x="13623" y="20954"/>
                  </a:cubicBezTo>
                  <a:cubicBezTo>
                    <a:pt x="11269" y="21600"/>
                    <a:pt x="8820" y="21418"/>
                    <a:pt x="6476" y="20417"/>
                  </a:cubicBezTo>
                  <a:cubicBezTo>
                    <a:pt x="4096" y="19401"/>
                    <a:pt x="1919" y="17563"/>
                    <a:pt x="130" y="150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9543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5" name="Circle"/>
            <p:cNvSpPr/>
            <p:nvPr/>
          </p:nvSpPr>
          <p:spPr>
            <a:xfrm>
              <a:off x="467155" y="467155"/>
              <a:ext cx="2245617" cy="2245617"/>
            </a:xfrm>
            <a:prstGeom prst="ellipse">
              <a:avLst/>
            </a:prstGeom>
            <a:solidFill>
              <a:srgbClr val="FF946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46" name="Group"/>
          <p:cNvGrpSpPr/>
          <p:nvPr/>
        </p:nvGrpSpPr>
        <p:grpSpPr>
          <a:xfrm>
            <a:off x="2182064" y="3248443"/>
            <a:ext cx="3533199" cy="3374873"/>
            <a:chOff x="0" y="0"/>
            <a:chExt cx="3533196" cy="3374870"/>
          </a:xfrm>
        </p:grpSpPr>
        <p:sp>
          <p:nvSpPr>
            <p:cNvPr id="443" name="Circle"/>
            <p:cNvSpPr/>
            <p:nvPr/>
          </p:nvSpPr>
          <p:spPr>
            <a:xfrm>
              <a:off x="0" y="0"/>
              <a:ext cx="3179928" cy="3179927"/>
            </a:xfrm>
            <a:prstGeom prst="ellipse">
              <a:avLst/>
            </a:prstGeom>
            <a:solidFill>
              <a:srgbClr val="DA953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4" name="Shape"/>
            <p:cNvSpPr/>
            <p:nvPr/>
          </p:nvSpPr>
          <p:spPr>
            <a:xfrm rot="18085239">
              <a:off x="1178704" y="1260865"/>
              <a:ext cx="2241762" cy="1521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3" extrusionOk="0">
                  <a:moveTo>
                    <a:pt x="0" y="0"/>
                  </a:moveTo>
                  <a:lnTo>
                    <a:pt x="21600" y="148"/>
                  </a:lnTo>
                  <a:lnTo>
                    <a:pt x="20700" y="15954"/>
                  </a:lnTo>
                  <a:cubicBezTo>
                    <a:pt x="18676" y="18525"/>
                    <a:pt x="16229" y="20239"/>
                    <a:pt x="13623" y="20954"/>
                  </a:cubicBezTo>
                  <a:cubicBezTo>
                    <a:pt x="11269" y="21600"/>
                    <a:pt x="8820" y="21418"/>
                    <a:pt x="6476" y="20417"/>
                  </a:cubicBezTo>
                  <a:cubicBezTo>
                    <a:pt x="4096" y="19401"/>
                    <a:pt x="1919" y="17563"/>
                    <a:pt x="130" y="150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832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5" name="Circle"/>
            <p:cNvSpPr/>
            <p:nvPr/>
          </p:nvSpPr>
          <p:spPr>
            <a:xfrm>
              <a:off x="467156" y="467155"/>
              <a:ext cx="2245617" cy="2245617"/>
            </a:xfrm>
            <a:prstGeom prst="ellipse">
              <a:avLst/>
            </a:prstGeom>
            <a:solidFill>
              <a:srgbClr val="DEA66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697" y="9372823"/>
            <a:ext cx="2857899" cy="15003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805" y="6189666"/>
            <a:ext cx="2696043" cy="1354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57" y="4205159"/>
            <a:ext cx="1304544" cy="1432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13" y="5562800"/>
            <a:ext cx="2079803" cy="20798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86500" l="10000" r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22" y="1075162"/>
            <a:ext cx="2451487" cy="18386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897" y="10295949"/>
            <a:ext cx="1905000" cy="190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r"/>
      </p:transition>
    </mc:Choice>
    <mc:Fallback>
      <p:transition spd="slow">
        <p:push dir="r"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5" animBg="1" advAuto="0"/>
      <p:bldP spid="420" grpId="8" animBg="1" advAuto="0"/>
      <p:bldP spid="425" grpId="3" bldLvl="0" animBg="1" advAuto="0"/>
      <p:bldP spid="437" grpId="9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roup"/>
          <p:cNvGrpSpPr/>
          <p:nvPr/>
        </p:nvGrpSpPr>
        <p:grpSpPr>
          <a:xfrm>
            <a:off x="2726793" y="2497265"/>
            <a:ext cx="4875498" cy="3980160"/>
            <a:chOff x="0" y="0"/>
            <a:chExt cx="5470015" cy="5470015"/>
          </a:xfrm>
        </p:grpSpPr>
        <p:grpSp>
          <p:nvGrpSpPr>
            <p:cNvPr id="366" name="Group"/>
            <p:cNvGrpSpPr/>
            <p:nvPr/>
          </p:nvGrpSpPr>
          <p:grpSpPr>
            <a:xfrm>
              <a:off x="0" y="0"/>
              <a:ext cx="5470015" cy="5470015"/>
              <a:chOff x="0" y="0"/>
              <a:chExt cx="5470014" cy="5470014"/>
            </a:xfrm>
          </p:grpSpPr>
          <p:sp>
            <p:nvSpPr>
              <p:cNvPr id="363" name="Circle"/>
              <p:cNvSpPr/>
              <p:nvPr/>
            </p:nvSpPr>
            <p:spPr>
              <a:xfrm>
                <a:off x="0" y="0"/>
                <a:ext cx="5470014" cy="5470014"/>
              </a:xfrm>
              <a:prstGeom prst="ellipse">
                <a:avLst/>
              </a:prstGeom>
              <a:solidFill>
                <a:srgbClr val="DA953D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4" name="Shape"/>
              <p:cNvSpPr/>
              <p:nvPr/>
            </p:nvSpPr>
            <p:spPr>
              <a:xfrm rot="18085239">
                <a:off x="1910406" y="2193584"/>
                <a:ext cx="3819675" cy="22848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33" extrusionOk="0">
                    <a:moveTo>
                      <a:pt x="0" y="0"/>
                    </a:moveTo>
                    <a:lnTo>
                      <a:pt x="21600" y="148"/>
                    </a:lnTo>
                    <a:lnTo>
                      <a:pt x="20700" y="15954"/>
                    </a:lnTo>
                    <a:cubicBezTo>
                      <a:pt x="18676" y="18525"/>
                      <a:pt x="16229" y="20239"/>
                      <a:pt x="13623" y="20954"/>
                    </a:cubicBezTo>
                    <a:cubicBezTo>
                      <a:pt x="11269" y="21600"/>
                      <a:pt x="8820" y="21418"/>
                      <a:pt x="6476" y="20417"/>
                    </a:cubicBezTo>
                    <a:cubicBezTo>
                      <a:pt x="4096" y="19401"/>
                      <a:pt x="1919" y="17563"/>
                      <a:pt x="130" y="150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832E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5" name="Circle"/>
              <p:cNvSpPr/>
              <p:nvPr/>
            </p:nvSpPr>
            <p:spPr>
              <a:xfrm>
                <a:off x="803588" y="803586"/>
                <a:ext cx="3862840" cy="3862840"/>
              </a:xfrm>
              <a:prstGeom prst="ellipse">
                <a:avLst/>
              </a:prstGeom>
              <a:solidFill>
                <a:srgbClr val="DEA66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67" name="Intelligent…"/>
            <p:cNvSpPr txBox="1"/>
            <p:nvPr/>
          </p:nvSpPr>
          <p:spPr>
            <a:xfrm>
              <a:off x="1176790" y="2360545"/>
              <a:ext cx="3133799" cy="748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4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grpSp>
        <p:nvGrpSpPr>
          <p:cNvPr id="374" name="Group"/>
          <p:cNvGrpSpPr/>
          <p:nvPr/>
        </p:nvGrpSpPr>
        <p:grpSpPr>
          <a:xfrm>
            <a:off x="10531303" y="6932568"/>
            <a:ext cx="5053787" cy="4770579"/>
            <a:chOff x="0" y="0"/>
            <a:chExt cx="5470015" cy="5470015"/>
          </a:xfrm>
        </p:grpSpPr>
        <p:grpSp>
          <p:nvGrpSpPr>
            <p:cNvPr id="372" name="Group"/>
            <p:cNvGrpSpPr/>
            <p:nvPr/>
          </p:nvGrpSpPr>
          <p:grpSpPr>
            <a:xfrm>
              <a:off x="0" y="0"/>
              <a:ext cx="5470015" cy="5470015"/>
              <a:chOff x="0" y="0"/>
              <a:chExt cx="5470014" cy="5470014"/>
            </a:xfrm>
          </p:grpSpPr>
          <p:sp>
            <p:nvSpPr>
              <p:cNvPr id="369" name="Circle"/>
              <p:cNvSpPr/>
              <p:nvPr/>
            </p:nvSpPr>
            <p:spPr>
              <a:xfrm>
                <a:off x="0" y="0"/>
                <a:ext cx="5470014" cy="5470014"/>
              </a:xfrm>
              <a:prstGeom prst="ellipse">
                <a:avLst/>
              </a:prstGeom>
              <a:solidFill>
                <a:srgbClr val="75466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0" name="Shape"/>
              <p:cNvSpPr/>
              <p:nvPr/>
            </p:nvSpPr>
            <p:spPr>
              <a:xfrm rot="18085239">
                <a:off x="2027571" y="2168903"/>
                <a:ext cx="3856208" cy="2617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33" extrusionOk="0">
                    <a:moveTo>
                      <a:pt x="0" y="0"/>
                    </a:moveTo>
                    <a:lnTo>
                      <a:pt x="21600" y="148"/>
                    </a:lnTo>
                    <a:lnTo>
                      <a:pt x="20700" y="15954"/>
                    </a:lnTo>
                    <a:cubicBezTo>
                      <a:pt x="18676" y="18525"/>
                      <a:pt x="16229" y="20239"/>
                      <a:pt x="13623" y="20954"/>
                    </a:cubicBezTo>
                    <a:cubicBezTo>
                      <a:pt x="11269" y="21600"/>
                      <a:pt x="8820" y="21418"/>
                      <a:pt x="6476" y="20417"/>
                    </a:cubicBezTo>
                    <a:cubicBezTo>
                      <a:pt x="4096" y="19401"/>
                      <a:pt x="1919" y="17563"/>
                      <a:pt x="130" y="150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3A56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1" name="Circle"/>
              <p:cNvSpPr/>
              <p:nvPr/>
            </p:nvSpPr>
            <p:spPr>
              <a:xfrm>
                <a:off x="803587" y="803586"/>
                <a:ext cx="3862840" cy="3862840"/>
              </a:xfrm>
              <a:prstGeom prst="ellipse">
                <a:avLst/>
              </a:prstGeom>
              <a:solidFill>
                <a:srgbClr val="79517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73" name="Weather…"/>
            <p:cNvSpPr txBox="1"/>
            <p:nvPr/>
          </p:nvSpPr>
          <p:spPr>
            <a:xfrm>
              <a:off x="875307" y="1785564"/>
              <a:ext cx="3712869" cy="1898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4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dirty="0" smtClean="0"/>
                <a:t>Output</a:t>
              </a:r>
              <a:endParaRPr lang="en-US" dirty="0" smtClean="0"/>
            </a:p>
            <a:p>
              <a:pPr>
                <a:defRPr sz="4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dirty="0" smtClean="0"/>
                <a:t>37500000</a:t>
              </a:r>
              <a:endParaRPr dirty="0"/>
            </a:p>
          </p:txBody>
        </p:sp>
      </p:grpSp>
      <p:grpSp>
        <p:nvGrpSpPr>
          <p:cNvPr id="380" name="Group"/>
          <p:cNvGrpSpPr/>
          <p:nvPr/>
        </p:nvGrpSpPr>
        <p:grpSpPr>
          <a:xfrm>
            <a:off x="2971800" y="7457886"/>
            <a:ext cx="5486400" cy="4505514"/>
            <a:chOff x="0" y="0"/>
            <a:chExt cx="6077697" cy="5805349"/>
          </a:xfrm>
        </p:grpSpPr>
        <p:grpSp>
          <p:nvGrpSpPr>
            <p:cNvPr id="378" name="Group"/>
            <p:cNvGrpSpPr/>
            <p:nvPr/>
          </p:nvGrpSpPr>
          <p:grpSpPr>
            <a:xfrm>
              <a:off x="0" y="0"/>
              <a:ext cx="6077697" cy="5805349"/>
              <a:chOff x="0" y="0"/>
              <a:chExt cx="6077696" cy="5805348"/>
            </a:xfrm>
          </p:grpSpPr>
          <p:sp>
            <p:nvSpPr>
              <p:cNvPr id="375" name="Circle"/>
              <p:cNvSpPr/>
              <p:nvPr/>
            </p:nvSpPr>
            <p:spPr>
              <a:xfrm>
                <a:off x="0" y="0"/>
                <a:ext cx="5470014" cy="5470014"/>
              </a:xfrm>
              <a:prstGeom prst="ellipse">
                <a:avLst/>
              </a:prstGeom>
              <a:solidFill>
                <a:srgbClr val="794D9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6" name="Shape"/>
              <p:cNvSpPr/>
              <p:nvPr/>
            </p:nvSpPr>
            <p:spPr>
              <a:xfrm rot="18085239">
                <a:off x="2027572" y="2168902"/>
                <a:ext cx="3856208" cy="2617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33" extrusionOk="0">
                    <a:moveTo>
                      <a:pt x="0" y="0"/>
                    </a:moveTo>
                    <a:lnTo>
                      <a:pt x="21600" y="148"/>
                    </a:lnTo>
                    <a:lnTo>
                      <a:pt x="20700" y="15954"/>
                    </a:lnTo>
                    <a:cubicBezTo>
                      <a:pt x="18676" y="18525"/>
                      <a:pt x="16229" y="20239"/>
                      <a:pt x="13623" y="20954"/>
                    </a:cubicBezTo>
                    <a:cubicBezTo>
                      <a:pt x="11269" y="21600"/>
                      <a:pt x="8820" y="21418"/>
                      <a:pt x="6476" y="20417"/>
                    </a:cubicBezTo>
                    <a:cubicBezTo>
                      <a:pt x="4096" y="19401"/>
                      <a:pt x="1919" y="17563"/>
                      <a:pt x="130" y="150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386E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77" name="Circle"/>
              <p:cNvSpPr/>
              <p:nvPr/>
            </p:nvSpPr>
            <p:spPr>
              <a:xfrm>
                <a:off x="803587" y="803586"/>
                <a:ext cx="3862840" cy="3862840"/>
              </a:xfrm>
              <a:prstGeom prst="ellipse">
                <a:avLst/>
              </a:prstGeom>
              <a:solidFill>
                <a:srgbClr val="9E65C2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79" name="Remote…"/>
            <p:cNvSpPr txBox="1"/>
            <p:nvPr/>
          </p:nvSpPr>
          <p:spPr>
            <a:xfrm>
              <a:off x="1168107" y="1836115"/>
              <a:ext cx="3133798" cy="1797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4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dirty="0" smtClean="0"/>
                <a:t>Output</a:t>
              </a:r>
              <a:endParaRPr lang="en-US" dirty="0" smtClean="0"/>
            </a:p>
            <a:p>
              <a:pPr>
                <a:defRPr sz="4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dirty="0" smtClean="0"/>
                <a:t>66670000</a:t>
              </a:r>
              <a:endParaRPr dirty="0" smtClean="0"/>
            </a:p>
          </p:txBody>
        </p:sp>
      </p:grpSp>
      <p:sp>
        <p:nvSpPr>
          <p:cNvPr id="381" name="Rectangle"/>
          <p:cNvSpPr/>
          <p:nvPr/>
        </p:nvSpPr>
        <p:spPr>
          <a:xfrm>
            <a:off x="793990" y="1022603"/>
            <a:ext cx="5275229" cy="1270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82" name="FUTURE WORK"/>
          <p:cNvSpPr txBox="1"/>
          <p:nvPr/>
        </p:nvSpPr>
        <p:spPr>
          <a:xfrm>
            <a:off x="1991306" y="1221587"/>
            <a:ext cx="288059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TESTING</a:t>
            </a:r>
            <a:endParaRPr dirty="0"/>
          </a:p>
        </p:txBody>
      </p:sp>
      <p:grpSp>
        <p:nvGrpSpPr>
          <p:cNvPr id="388" name="Group"/>
          <p:cNvGrpSpPr/>
          <p:nvPr/>
        </p:nvGrpSpPr>
        <p:grpSpPr>
          <a:xfrm>
            <a:off x="9941850" y="1945770"/>
            <a:ext cx="5505175" cy="4679149"/>
            <a:chOff x="0" y="0"/>
            <a:chExt cx="7112790" cy="6883307"/>
          </a:xfrm>
        </p:grpSpPr>
        <p:grpSp>
          <p:nvGrpSpPr>
            <p:cNvPr id="386" name="Group"/>
            <p:cNvGrpSpPr/>
            <p:nvPr/>
          </p:nvGrpSpPr>
          <p:grpSpPr>
            <a:xfrm>
              <a:off x="0" y="0"/>
              <a:ext cx="7112790" cy="6883307"/>
              <a:chOff x="0" y="0"/>
              <a:chExt cx="7112789" cy="6883306"/>
            </a:xfrm>
          </p:grpSpPr>
          <p:sp>
            <p:nvSpPr>
              <p:cNvPr id="383" name="Circle"/>
              <p:cNvSpPr/>
              <p:nvPr/>
            </p:nvSpPr>
            <p:spPr>
              <a:xfrm>
                <a:off x="0" y="0"/>
                <a:ext cx="6547466" cy="6547466"/>
              </a:xfrm>
              <a:prstGeom prst="ellips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4" name="Shape"/>
              <p:cNvSpPr/>
              <p:nvPr/>
            </p:nvSpPr>
            <p:spPr>
              <a:xfrm rot="18085239">
                <a:off x="2630794" y="2817316"/>
                <a:ext cx="4222441" cy="29768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76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552" y="16012"/>
                    </a:lnTo>
                    <a:cubicBezTo>
                      <a:pt x="17774" y="20013"/>
                      <a:pt x="12915" y="21600"/>
                      <a:pt x="8218" y="20368"/>
                    </a:cubicBezTo>
                    <a:cubicBezTo>
                      <a:pt x="5533" y="19665"/>
                      <a:pt x="3022" y="18051"/>
                      <a:pt x="914" y="156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323E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5" name="Circle"/>
              <p:cNvSpPr/>
              <p:nvPr/>
            </p:nvSpPr>
            <p:spPr>
              <a:xfrm>
                <a:off x="1042292" y="1042292"/>
                <a:ext cx="4462882" cy="44628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87" name="Biometric…"/>
            <p:cNvSpPr txBox="1"/>
            <p:nvPr/>
          </p:nvSpPr>
          <p:spPr>
            <a:xfrm>
              <a:off x="1303955" y="1528760"/>
              <a:ext cx="3572868" cy="1418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sz="2800" dirty="0" smtClean="0"/>
                <a:t>Test Case-2</a:t>
              </a:r>
              <a:endParaRPr lang="en-US" sz="2800" dirty="0" smtClean="0"/>
            </a:p>
            <a:p>
              <a:pPr>
                <a:def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2800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3378000" y="3406755"/>
            <a:ext cx="29878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Test Case-1</a:t>
            </a:r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2 </a:t>
            </a:r>
            <a:r>
              <a:rPr lang="en-US" sz="3600" dirty="0">
                <a:solidFill>
                  <a:schemeClr val="bg1"/>
                </a:solidFill>
              </a:rPr>
              <a:t>1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50 </a:t>
            </a:r>
            <a:r>
              <a:rPr lang="en-US" sz="3600" dirty="0">
                <a:solidFill>
                  <a:schemeClr val="bg1"/>
                </a:solidFill>
              </a:rPr>
              <a:t>2</a:t>
            </a:r>
            <a:r>
              <a:rPr lang="en-US" sz="3600" dirty="0" smtClean="0">
                <a:solidFill>
                  <a:schemeClr val="bg1"/>
                </a:solidFill>
              </a:rPr>
              <a:t>0000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150 </a:t>
            </a:r>
            <a:r>
              <a:rPr lang="en-US" sz="3600" dirty="0">
                <a:solidFill>
                  <a:schemeClr val="bg1"/>
                </a:solidFill>
              </a:rPr>
              <a:t>1</a:t>
            </a:r>
            <a:r>
              <a:rPr lang="en-US" sz="3600" dirty="0" smtClean="0">
                <a:solidFill>
                  <a:schemeClr val="bg1"/>
                </a:solidFill>
              </a:rPr>
              <a:t>0000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75273" y="3547322"/>
            <a:ext cx="311036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4 2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0 30000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25 30000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50 30000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255 30000</a:t>
            </a:r>
          </a:p>
        </p:txBody>
      </p:sp>
      <p:grpSp>
        <p:nvGrpSpPr>
          <p:cNvPr id="30" name="Group"/>
          <p:cNvGrpSpPr/>
          <p:nvPr/>
        </p:nvGrpSpPr>
        <p:grpSpPr>
          <a:xfrm>
            <a:off x="17889184" y="2298764"/>
            <a:ext cx="4504470" cy="4019232"/>
            <a:chOff x="0" y="0"/>
            <a:chExt cx="5470015" cy="5470015"/>
          </a:xfrm>
        </p:grpSpPr>
        <p:grpSp>
          <p:nvGrpSpPr>
            <p:cNvPr id="31" name="Group"/>
            <p:cNvGrpSpPr/>
            <p:nvPr/>
          </p:nvGrpSpPr>
          <p:grpSpPr>
            <a:xfrm>
              <a:off x="0" y="0"/>
              <a:ext cx="5470015" cy="5470015"/>
              <a:chOff x="0" y="0"/>
              <a:chExt cx="5470014" cy="5470014"/>
            </a:xfrm>
          </p:grpSpPr>
          <p:sp>
            <p:nvSpPr>
              <p:cNvPr id="33" name="Circle"/>
              <p:cNvSpPr/>
              <p:nvPr/>
            </p:nvSpPr>
            <p:spPr>
              <a:xfrm>
                <a:off x="0" y="0"/>
                <a:ext cx="5470014" cy="5470014"/>
              </a:xfrm>
              <a:prstGeom prst="ellipse">
                <a:avLst/>
              </a:prstGeom>
              <a:solidFill>
                <a:srgbClr val="75466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" name="Shape"/>
              <p:cNvSpPr/>
              <p:nvPr/>
            </p:nvSpPr>
            <p:spPr>
              <a:xfrm rot="18085239">
                <a:off x="2027571" y="2168903"/>
                <a:ext cx="3856208" cy="2617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33" extrusionOk="0">
                    <a:moveTo>
                      <a:pt x="0" y="0"/>
                    </a:moveTo>
                    <a:lnTo>
                      <a:pt x="21600" y="148"/>
                    </a:lnTo>
                    <a:lnTo>
                      <a:pt x="20700" y="15954"/>
                    </a:lnTo>
                    <a:cubicBezTo>
                      <a:pt x="18676" y="18525"/>
                      <a:pt x="16229" y="20239"/>
                      <a:pt x="13623" y="20954"/>
                    </a:cubicBezTo>
                    <a:cubicBezTo>
                      <a:pt x="11269" y="21600"/>
                      <a:pt x="8820" y="21418"/>
                      <a:pt x="6476" y="20417"/>
                    </a:cubicBezTo>
                    <a:cubicBezTo>
                      <a:pt x="4096" y="19401"/>
                      <a:pt x="1919" y="17563"/>
                      <a:pt x="130" y="150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3A56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" name="Circle"/>
              <p:cNvSpPr/>
              <p:nvPr/>
            </p:nvSpPr>
            <p:spPr>
              <a:xfrm>
                <a:off x="803587" y="803586"/>
                <a:ext cx="3862840" cy="3862840"/>
              </a:xfrm>
              <a:prstGeom prst="ellipse">
                <a:avLst/>
              </a:prstGeom>
              <a:solidFill>
                <a:srgbClr val="79517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2" name="Weather…"/>
            <p:cNvSpPr txBox="1"/>
            <p:nvPr/>
          </p:nvSpPr>
          <p:spPr>
            <a:xfrm>
              <a:off x="803587" y="1422540"/>
              <a:ext cx="3712869" cy="1312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4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sz="2800" dirty="0" smtClean="0"/>
                <a:t>Test Case-3</a:t>
              </a:r>
              <a:endParaRPr lang="en-US" sz="2800" dirty="0" smtClean="0"/>
            </a:p>
            <a:p>
              <a:pPr>
                <a:defRPr sz="4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2800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18936724" y="4067317"/>
            <a:ext cx="24093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2 2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50 20000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150 10000 </a:t>
            </a:r>
          </a:p>
        </p:txBody>
      </p:sp>
      <p:grpSp>
        <p:nvGrpSpPr>
          <p:cNvPr id="37" name="Group"/>
          <p:cNvGrpSpPr/>
          <p:nvPr/>
        </p:nvGrpSpPr>
        <p:grpSpPr>
          <a:xfrm>
            <a:off x="17889184" y="6932568"/>
            <a:ext cx="5486400" cy="4505514"/>
            <a:chOff x="0" y="0"/>
            <a:chExt cx="6077697" cy="5805349"/>
          </a:xfrm>
        </p:grpSpPr>
        <p:grpSp>
          <p:nvGrpSpPr>
            <p:cNvPr id="38" name="Group"/>
            <p:cNvGrpSpPr/>
            <p:nvPr/>
          </p:nvGrpSpPr>
          <p:grpSpPr>
            <a:xfrm>
              <a:off x="0" y="0"/>
              <a:ext cx="6077697" cy="5805349"/>
              <a:chOff x="0" y="0"/>
              <a:chExt cx="6077696" cy="5805348"/>
            </a:xfrm>
          </p:grpSpPr>
          <p:sp>
            <p:nvSpPr>
              <p:cNvPr id="40" name="Circle"/>
              <p:cNvSpPr/>
              <p:nvPr/>
            </p:nvSpPr>
            <p:spPr>
              <a:xfrm>
                <a:off x="0" y="0"/>
                <a:ext cx="5470014" cy="5470014"/>
              </a:xfrm>
              <a:prstGeom prst="ellipse">
                <a:avLst/>
              </a:prstGeom>
              <a:solidFill>
                <a:srgbClr val="794D9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" name="Shape"/>
              <p:cNvSpPr/>
              <p:nvPr/>
            </p:nvSpPr>
            <p:spPr>
              <a:xfrm rot="18085239">
                <a:off x="2027572" y="2168902"/>
                <a:ext cx="3856208" cy="2617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33" extrusionOk="0">
                    <a:moveTo>
                      <a:pt x="0" y="0"/>
                    </a:moveTo>
                    <a:lnTo>
                      <a:pt x="21600" y="148"/>
                    </a:lnTo>
                    <a:lnTo>
                      <a:pt x="20700" y="15954"/>
                    </a:lnTo>
                    <a:cubicBezTo>
                      <a:pt x="18676" y="18525"/>
                      <a:pt x="16229" y="20239"/>
                      <a:pt x="13623" y="20954"/>
                    </a:cubicBezTo>
                    <a:cubicBezTo>
                      <a:pt x="11269" y="21600"/>
                      <a:pt x="8820" y="21418"/>
                      <a:pt x="6476" y="20417"/>
                    </a:cubicBezTo>
                    <a:cubicBezTo>
                      <a:pt x="4096" y="19401"/>
                      <a:pt x="1919" y="17563"/>
                      <a:pt x="130" y="150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386E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2" name="Circle"/>
              <p:cNvSpPr/>
              <p:nvPr/>
            </p:nvSpPr>
            <p:spPr>
              <a:xfrm>
                <a:off x="803587" y="803586"/>
                <a:ext cx="3862840" cy="3862840"/>
              </a:xfrm>
              <a:prstGeom prst="ellipse">
                <a:avLst/>
              </a:prstGeom>
              <a:solidFill>
                <a:srgbClr val="9E65C2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39" name="Remote…"/>
            <p:cNvSpPr txBox="1"/>
            <p:nvPr/>
          </p:nvSpPr>
          <p:spPr>
            <a:xfrm>
              <a:off x="1168107" y="1836115"/>
              <a:ext cx="3133798" cy="1797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4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dirty="0" smtClean="0"/>
                <a:t>Output</a:t>
              </a:r>
              <a:endParaRPr lang="en-US" dirty="0" smtClean="0"/>
            </a:p>
            <a:p>
              <a:pPr>
                <a:defRPr sz="4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dirty="0"/>
                <a:t>0</a:t>
              </a:r>
              <a:endParaRPr dirty="0" smtClean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2" animBg="1" advAuto="0"/>
      <p:bldP spid="374" grpId="3" animBg="1" advAuto="0"/>
      <p:bldP spid="380" grpId="4" animBg="1" advAuto="0"/>
      <p:bldP spid="388" grpId="1" animBg="1" advAuto="0"/>
      <p:bldP spid="30" grpId="0" animBg="1" advAuto="0"/>
      <p:bldP spid="37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FUTURE WORK"/>
          <p:cNvSpPr txBox="1"/>
          <p:nvPr/>
        </p:nvSpPr>
        <p:spPr>
          <a:xfrm>
            <a:off x="1991306" y="1221587"/>
            <a:ext cx="288059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TESTING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378000" y="3406755"/>
            <a:ext cx="29878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Test Case-1</a:t>
            </a:r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2 </a:t>
            </a:r>
            <a:r>
              <a:rPr lang="en-US" sz="3600" dirty="0">
                <a:solidFill>
                  <a:schemeClr val="bg1"/>
                </a:solidFill>
              </a:rPr>
              <a:t>1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10 50000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20 </a:t>
            </a:r>
            <a:r>
              <a:rPr lang="en-US" sz="3600" dirty="0" smtClean="0">
                <a:solidFill>
                  <a:schemeClr val="bg1"/>
                </a:solidFill>
              </a:rPr>
              <a:t>30000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75273" y="3547322"/>
            <a:ext cx="311036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4 2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0 30000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25 30000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50 30000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255 30000</a:t>
            </a:r>
          </a:p>
        </p:txBody>
      </p:sp>
      <p:sp>
        <p:nvSpPr>
          <p:cNvPr id="4" name="Rectangle 3"/>
          <p:cNvSpPr/>
          <p:nvPr/>
        </p:nvSpPr>
        <p:spPr>
          <a:xfrm>
            <a:off x="18936724" y="4067317"/>
            <a:ext cx="24093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2 2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50 20000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150 10000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762000"/>
            <a:ext cx="18059400" cy="11277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1000" y="12493327"/>
            <a:ext cx="678180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Test Case-1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685800"/>
            <a:ext cx="18059400" cy="1066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91400" y="11794826"/>
            <a:ext cx="1013460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Test case-2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914400"/>
            <a:ext cx="19812000" cy="11201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24800" y="12594927"/>
            <a:ext cx="952500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Output Test Case-3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6AAA9"/>
            </a:gs>
            <a:gs pos="100000">
              <a:srgbClr val="DCDEE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Warehouse Automation"/>
          <p:cNvSpPr txBox="1"/>
          <p:nvPr/>
        </p:nvSpPr>
        <p:spPr>
          <a:xfrm>
            <a:off x="4390246" y="4152797"/>
            <a:ext cx="4757713" cy="108747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POSTERIZE</a:t>
            </a:r>
            <a:endParaRPr dirty="0"/>
          </a:p>
        </p:txBody>
      </p:sp>
      <p:sp>
        <p:nvSpPr>
          <p:cNvPr id="126" name="Project Guide:"/>
          <p:cNvSpPr txBox="1"/>
          <p:nvPr/>
        </p:nvSpPr>
        <p:spPr>
          <a:xfrm>
            <a:off x="4103906" y="8831004"/>
            <a:ext cx="4720426" cy="8636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Project Guide:</a:t>
            </a:r>
          </a:p>
        </p:txBody>
      </p:sp>
      <p:sp>
        <p:nvSpPr>
          <p:cNvPr id="127" name="Prof. P. A. Chougule"/>
          <p:cNvSpPr txBox="1"/>
          <p:nvPr/>
        </p:nvSpPr>
        <p:spPr>
          <a:xfrm>
            <a:off x="4115718" y="9757579"/>
            <a:ext cx="4696799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Prof. P. </a:t>
            </a:r>
            <a:r>
              <a:rPr lang="en-US" dirty="0" err="1" smtClean="0"/>
              <a:t>R.Desai</a:t>
            </a:r>
            <a:endParaRPr lang="en-US" dirty="0" smtClean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half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" r="5730"/>
          <a:stretch>
            <a:fillRect/>
          </a:stretch>
        </p:blipFill>
        <p:spPr>
          <a:xfrm>
            <a:off x="11582400" y="1104900"/>
            <a:ext cx="11963400" cy="11506200"/>
          </a:xfrm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Rectangle"/>
          <p:cNvSpPr/>
          <p:nvPr/>
        </p:nvSpPr>
        <p:spPr>
          <a:xfrm>
            <a:off x="793990" y="1022603"/>
            <a:ext cx="5275229" cy="1270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57" name="CONCLUSION"/>
          <p:cNvSpPr txBox="1"/>
          <p:nvPr/>
        </p:nvSpPr>
        <p:spPr>
          <a:xfrm>
            <a:off x="1240166" y="1225803"/>
            <a:ext cx="4382877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CONCLUSION</a:t>
            </a:r>
          </a:p>
        </p:txBody>
      </p:sp>
      <p:sp>
        <p:nvSpPr>
          <p:cNvPr id="461" name="IT and control systems manufacturers are seizing…"/>
          <p:cNvSpPr txBox="1"/>
          <p:nvPr/>
        </p:nvSpPr>
        <p:spPr>
          <a:xfrm>
            <a:off x="1752600" y="9817508"/>
            <a:ext cx="9982200" cy="259558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lvl="1" indent="259080" algn="just" defTabSz="457200">
              <a:lnSpc>
                <a:spcPct val="150000"/>
              </a:lnSpc>
              <a:defRPr sz="36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3600" dirty="0" smtClean="0">
                <a:latin typeface="Helvetica Light"/>
                <a:sym typeface="Calibri"/>
              </a:rPr>
              <a:t>The project design help to calculate</a:t>
            </a:r>
            <a:endParaRPr lang="en-US" sz="3600" dirty="0" smtClean="0">
              <a:latin typeface="Helvetica Light"/>
              <a:sym typeface="Calibri"/>
            </a:endParaRPr>
          </a:p>
          <a:p>
            <a:pPr lvl="1" indent="259080" algn="just" defTabSz="457200">
              <a:lnSpc>
                <a:spcPct val="150000"/>
              </a:lnSpc>
              <a:defRPr sz="36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3600" dirty="0" smtClean="0">
                <a:latin typeface="Helvetica Light"/>
                <a:sym typeface="Calibri"/>
              </a:rPr>
              <a:t>Pixel errors and to develop  image editing </a:t>
            </a:r>
            <a:endParaRPr lang="en-US" sz="3600" dirty="0" smtClean="0">
              <a:latin typeface="Helvetica Light"/>
              <a:sym typeface="Calibri"/>
            </a:endParaRPr>
          </a:p>
          <a:p>
            <a:pPr lvl="1" indent="259080" algn="just" defTabSz="457200">
              <a:lnSpc>
                <a:spcPct val="150000"/>
              </a:lnSpc>
              <a:defRPr sz="36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3600" dirty="0" smtClean="0">
                <a:latin typeface="Helvetica Light"/>
                <a:sym typeface="Calibri"/>
              </a:rPr>
              <a:t>Application which have minimum errors.  </a:t>
            </a:r>
            <a:endParaRPr sz="3600" dirty="0">
              <a:latin typeface="Helvetica Light"/>
              <a:sym typeface="Helvetica Light"/>
            </a:endParaRPr>
          </a:p>
        </p:txBody>
      </p:sp>
      <p:sp>
        <p:nvSpPr>
          <p:cNvPr id="462" name="All the industries including Robotics, AI,…"/>
          <p:cNvSpPr txBox="1"/>
          <p:nvPr/>
        </p:nvSpPr>
        <p:spPr>
          <a:xfrm>
            <a:off x="14527367" y="8848013"/>
            <a:ext cx="7360989" cy="45345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rPr lang="en-US" sz="3600" dirty="0"/>
              <a:t>Our aim was to achieve this </a:t>
            </a:r>
            <a:endParaRPr lang="en-US" sz="3600" dirty="0" smtClean="0"/>
          </a:p>
          <a:p>
            <a:pPr>
              <a:defRPr sz="3600"/>
            </a:pPr>
            <a:r>
              <a:rPr lang="en-US" sz="3600" dirty="0" smtClean="0"/>
              <a:t>solution </a:t>
            </a:r>
            <a:r>
              <a:rPr lang="en-US" sz="3600" dirty="0"/>
              <a:t>through the application </a:t>
            </a:r>
            <a:endParaRPr lang="en-US" sz="3600" dirty="0" smtClean="0"/>
          </a:p>
          <a:p>
            <a:pPr>
              <a:defRPr sz="3600"/>
            </a:pPr>
            <a:r>
              <a:rPr lang="en-US" sz="3600" dirty="0" smtClean="0"/>
              <a:t>of </a:t>
            </a:r>
            <a:r>
              <a:rPr lang="en-US" sz="3600" dirty="0"/>
              <a:t>dynamic programming </a:t>
            </a:r>
            <a:endParaRPr lang="en-US" sz="3600" dirty="0" smtClean="0"/>
          </a:p>
          <a:p>
            <a:pPr>
              <a:defRPr sz="3600"/>
            </a:pPr>
            <a:r>
              <a:rPr lang="en-US" sz="3600" dirty="0" smtClean="0"/>
              <a:t>and </a:t>
            </a:r>
            <a:r>
              <a:rPr lang="en-US" sz="3600" dirty="0"/>
              <a:t>using recursive methods </a:t>
            </a:r>
            <a:r>
              <a:rPr lang="en-US" sz="3600" dirty="0" smtClean="0"/>
              <a:t>.</a:t>
            </a:r>
            <a:endParaRPr lang="en-US" sz="3600" dirty="0" smtClean="0"/>
          </a:p>
          <a:p>
            <a:pPr>
              <a:defRPr sz="3600"/>
            </a:pPr>
            <a:r>
              <a:rPr lang="en-US" sz="3600" dirty="0" smtClean="0"/>
              <a:t> </a:t>
            </a:r>
            <a:r>
              <a:rPr lang="en-US" sz="3600" dirty="0"/>
              <a:t>We believe that we have achieved </a:t>
            </a:r>
            <a:endParaRPr lang="en-US" sz="3600" dirty="0" smtClean="0"/>
          </a:p>
          <a:p>
            <a:pPr>
              <a:defRPr sz="3600"/>
            </a:pPr>
            <a:r>
              <a:rPr lang="en-US" sz="3600" dirty="0" smtClean="0"/>
              <a:t>the </a:t>
            </a:r>
            <a:r>
              <a:rPr lang="en-US" sz="3600" dirty="0"/>
              <a:t>requirement of the </a:t>
            </a:r>
            <a:endParaRPr lang="en-US" sz="3600" dirty="0" smtClean="0"/>
          </a:p>
          <a:p>
            <a:pPr>
              <a:defRPr sz="3600"/>
            </a:pPr>
            <a:r>
              <a:rPr lang="en-US" sz="3600" dirty="0" smtClean="0"/>
              <a:t>problem </a:t>
            </a:r>
            <a:r>
              <a:rPr lang="en-US" sz="3600" dirty="0"/>
              <a:t>statement.</a:t>
            </a:r>
            <a:endParaRPr lang="en-US" sz="3600" dirty="0"/>
          </a:p>
          <a:p>
            <a:pPr>
              <a:defRPr sz="3600"/>
            </a:pP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13" y="3124200"/>
            <a:ext cx="7343106" cy="510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368" y="3124200"/>
            <a:ext cx="6808632" cy="4876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Rectangle"/>
          <p:cNvSpPr/>
          <p:nvPr/>
        </p:nvSpPr>
        <p:spPr>
          <a:xfrm>
            <a:off x="793990" y="1022603"/>
            <a:ext cx="5275229" cy="1270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65" name="REFERENCES"/>
          <p:cNvSpPr txBox="1"/>
          <p:nvPr/>
        </p:nvSpPr>
        <p:spPr>
          <a:xfrm>
            <a:off x="1204509" y="1225803"/>
            <a:ext cx="4454191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REFERENCES</a:t>
            </a:r>
          </a:p>
        </p:txBody>
      </p:sp>
      <p:sp>
        <p:nvSpPr>
          <p:cNvPr id="466" name="Books…"/>
          <p:cNvSpPr txBox="1">
            <a:spLocks noGrp="1"/>
          </p:cNvSpPr>
          <p:nvPr>
            <p:ph type="body" sz="quarter" idx="13"/>
          </p:nvPr>
        </p:nvSpPr>
        <p:spPr>
          <a:xfrm>
            <a:off x="1060350" y="2754544"/>
            <a:ext cx="22263300" cy="6553330"/>
          </a:xfrm>
          <a:prstGeom prst="rect">
            <a:avLst/>
          </a:prstGeom>
        </p:spPr>
        <p:txBody>
          <a:bodyPr lIns="45719" tIns="45719" rIns="45719" bIns="45719" anchor="t"/>
          <a:lstStyle/>
          <a:p>
            <a:pPr marL="0" indent="0" defTabSz="447675">
              <a:lnSpc>
                <a:spcPct val="90000"/>
              </a:lnSpc>
              <a:spcBef>
                <a:spcPts val="900"/>
              </a:spcBef>
              <a:buSzTx/>
              <a:buNone/>
              <a:defRPr sz="470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Books</a:t>
            </a:r>
            <a:endParaRPr dirty="0"/>
          </a:p>
          <a:p>
            <a:pPr marL="571500" lvl="0" indent="-571500" algn="l">
              <a:buClr>
                <a:schemeClr val="accent1"/>
              </a:buClr>
              <a:buFont typeface="Wingdings" panose="05000000000000000000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ANSI C++ - E. BALAGURUSWAMY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571500" lvl="0" indent="-571500" algn="l">
              <a:buClr>
                <a:schemeClr val="accent1"/>
              </a:buClr>
              <a:buFont typeface="Wingdings" panose="05000000000000000000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OBJECT ORIENTED PROGRAMMING IN C++ - ROBERT LAFORE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571500" lvl="0" indent="-571500" algn="l">
              <a:buClr>
                <a:schemeClr val="accent1"/>
              </a:buClr>
              <a:buFont typeface="Wingdings" panose="05000000000000000000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LET US C++ - YASHWANT KANETKAR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571500" lvl="0" indent="-571500" algn="l">
              <a:buClr>
                <a:schemeClr val="accent1"/>
              </a:buClr>
              <a:buFont typeface="Wingdings" panose="05000000000000000000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INTEGRATED APPROACH TO SOFTWARE ENGINEERING –PANAJAK JALOTE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 defTabSz="447675">
              <a:lnSpc>
                <a:spcPct val="90000"/>
              </a:lnSpc>
              <a:spcBef>
                <a:spcPts val="900"/>
              </a:spcBef>
              <a:buSzTx/>
              <a:buNone/>
              <a:defRPr sz="4705"/>
            </a:pPr>
            <a:endParaRPr dirty="0"/>
          </a:p>
          <a:p>
            <a:pPr marL="0" indent="0" defTabSz="447675">
              <a:lnSpc>
                <a:spcPct val="90000"/>
              </a:lnSpc>
              <a:spcBef>
                <a:spcPts val="900"/>
              </a:spcBef>
              <a:buSzTx/>
              <a:buNone/>
              <a:defRPr sz="4705"/>
            </a:pPr>
            <a:endParaRPr dirty="0"/>
          </a:p>
          <a:p>
            <a:pPr marL="0" indent="0" defTabSz="447675">
              <a:lnSpc>
                <a:spcPct val="90000"/>
              </a:lnSpc>
              <a:spcBef>
                <a:spcPts val="900"/>
              </a:spcBef>
              <a:buSzTx/>
              <a:buNone/>
              <a:defRPr sz="4705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Website</a:t>
            </a:r>
            <a:endParaRPr dirty="0"/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charset="2"/>
              <a:buChar char="q"/>
            </a:pPr>
            <a:r>
              <a:rPr lang="en-US" u="sng" dirty="0">
                <a:hlinkClick r:id="rId2"/>
              </a:rPr>
              <a:t>https://www.geeksforgeeks.org/</a:t>
            </a:r>
            <a:endParaRPr lang="en-US" dirty="0"/>
          </a:p>
          <a:p>
            <a:pPr marL="571500" lvl="0" indent="-571500" algn="l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charset="2"/>
              <a:buChar char="q"/>
            </a:pPr>
            <a:r>
              <a:rPr lang="en-US" u="sng" dirty="0">
                <a:hlinkClick r:id="rId3"/>
              </a:rPr>
              <a:t>https://www.codechef.com/wiki/tutorial-dynamic-programming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"/>
          <p:cNvSpPr/>
          <p:nvPr/>
        </p:nvSpPr>
        <p:spPr>
          <a:xfrm>
            <a:off x="8399842" y="-24714"/>
            <a:ext cx="16061991" cy="137465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14" y="0"/>
                </a:moveTo>
                <a:lnTo>
                  <a:pt x="0" y="21577"/>
                </a:lnTo>
                <a:lnTo>
                  <a:pt x="21600" y="21600"/>
                </a:lnTo>
                <a:lnTo>
                  <a:pt x="21589" y="3"/>
                </a:lnTo>
                <a:lnTo>
                  <a:pt x="11114" y="0"/>
                </a:lnTo>
                <a:close/>
              </a:path>
            </a:pathLst>
          </a:custGeom>
          <a:solidFill>
            <a:srgbClr val="E6E6E6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31" name="Shubham Jante"/>
          <p:cNvSpPr txBox="1"/>
          <p:nvPr/>
        </p:nvSpPr>
        <p:spPr>
          <a:xfrm>
            <a:off x="1499878" y="3123138"/>
            <a:ext cx="5088882" cy="8382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marL="586105" indent="-586105">
              <a:buSzPct val="75000"/>
              <a:buChar char="•"/>
              <a:defRPr sz="4800"/>
            </a:lvl1pPr>
          </a:lstStyle>
          <a:p>
            <a:r>
              <a:rPr lang="en-US" dirty="0" err="1" smtClean="0"/>
              <a:t>Ashmita</a:t>
            </a:r>
            <a:r>
              <a:rPr lang="en-US" dirty="0" smtClean="0"/>
              <a:t> </a:t>
            </a:r>
            <a:r>
              <a:rPr lang="en-US" dirty="0" err="1" smtClean="0"/>
              <a:t>Dutta</a:t>
            </a:r>
            <a:endParaRPr dirty="0"/>
          </a:p>
        </p:txBody>
      </p:sp>
      <p:sp>
        <p:nvSpPr>
          <p:cNvPr id="132" name="Yash Chougule"/>
          <p:cNvSpPr txBox="1"/>
          <p:nvPr/>
        </p:nvSpPr>
        <p:spPr>
          <a:xfrm>
            <a:off x="1499878" y="4791872"/>
            <a:ext cx="5088882" cy="8382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marL="586105" indent="-586105">
              <a:buSzPct val="75000"/>
              <a:buChar char="•"/>
              <a:defRPr sz="4800"/>
            </a:lvl1pPr>
          </a:lstStyle>
          <a:p>
            <a:r>
              <a:rPr lang="en-US" dirty="0" err="1" smtClean="0"/>
              <a:t>Manasi</a:t>
            </a:r>
            <a:r>
              <a:rPr lang="en-US" dirty="0" smtClean="0"/>
              <a:t> </a:t>
            </a:r>
            <a:r>
              <a:rPr lang="en-US" dirty="0" err="1" smtClean="0"/>
              <a:t>Gawde</a:t>
            </a:r>
            <a:endParaRPr dirty="0"/>
          </a:p>
        </p:txBody>
      </p:sp>
      <p:sp>
        <p:nvSpPr>
          <p:cNvPr id="133" name="Abhishek Bedkihale"/>
          <p:cNvSpPr txBox="1"/>
          <p:nvPr/>
        </p:nvSpPr>
        <p:spPr>
          <a:xfrm>
            <a:off x="793990" y="6357872"/>
            <a:ext cx="6291453" cy="8382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marL="586105" indent="-586105">
              <a:buSzPct val="75000"/>
              <a:buChar char="•"/>
              <a:defRPr sz="4800"/>
            </a:lvl1pPr>
          </a:lstStyle>
          <a:p>
            <a:r>
              <a:rPr lang="en-US" dirty="0" err="1" smtClean="0"/>
              <a:t>Komal</a:t>
            </a:r>
            <a:r>
              <a:rPr lang="en-US" dirty="0" smtClean="0"/>
              <a:t> </a:t>
            </a:r>
            <a:r>
              <a:rPr lang="en-US" dirty="0" err="1" smtClean="0"/>
              <a:t>Hodage</a:t>
            </a:r>
            <a:endParaRPr dirty="0"/>
          </a:p>
        </p:txBody>
      </p:sp>
      <p:sp>
        <p:nvSpPr>
          <p:cNvPr id="134" name="Anuj Kanwadkar"/>
          <p:cNvSpPr txBox="1"/>
          <p:nvPr/>
        </p:nvSpPr>
        <p:spPr>
          <a:xfrm>
            <a:off x="1450216" y="7923874"/>
            <a:ext cx="5188206" cy="8382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marL="586105" indent="-586105">
              <a:buSzPct val="75000"/>
              <a:buChar char="•"/>
              <a:defRPr sz="4800"/>
            </a:lvl1pPr>
          </a:lstStyle>
          <a:p>
            <a:r>
              <a:rPr lang="en-US" dirty="0" err="1" smtClean="0"/>
              <a:t>Pranav</a:t>
            </a:r>
            <a:r>
              <a:rPr lang="en-US" dirty="0" smtClean="0"/>
              <a:t> </a:t>
            </a:r>
            <a:r>
              <a:rPr lang="en-US" dirty="0" err="1" smtClean="0"/>
              <a:t>Harole</a:t>
            </a:r>
            <a:endParaRPr dirty="0"/>
          </a:p>
        </p:txBody>
      </p:sp>
      <p:sp>
        <p:nvSpPr>
          <p:cNvPr id="135" name="Rectangle"/>
          <p:cNvSpPr/>
          <p:nvPr/>
        </p:nvSpPr>
        <p:spPr>
          <a:xfrm>
            <a:off x="793990" y="1022603"/>
            <a:ext cx="5933379" cy="1270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36" name="PROJECT TEAM"/>
          <p:cNvSpPr txBox="1"/>
          <p:nvPr/>
        </p:nvSpPr>
        <p:spPr>
          <a:xfrm>
            <a:off x="1216239" y="1225803"/>
            <a:ext cx="5088881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PROJECT TEAM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"/>
          <p:cNvGrpSpPr/>
          <p:nvPr/>
        </p:nvGrpSpPr>
        <p:grpSpPr>
          <a:xfrm>
            <a:off x="8068735" y="2138917"/>
            <a:ext cx="694736" cy="11191405"/>
            <a:chOff x="0" y="0"/>
            <a:chExt cx="694735" cy="12077869"/>
          </a:xfrm>
        </p:grpSpPr>
        <p:pic>
          <p:nvPicPr>
            <p:cNvPr id="138" name="Line" descr="Line"/>
            <p:cNvPicPr/>
            <p:nvPr/>
          </p:nvPicPr>
          <p:blipFill>
            <a:blip r:embed="rId1"/>
            <a:stretch>
              <a:fillRect/>
            </a:stretch>
          </p:blipFill>
          <p:spPr>
            <a:xfrm rot="16200000">
              <a:off x="-5589638" y="6058314"/>
              <a:ext cx="11956559" cy="82551"/>
            </a:xfrm>
            <a:prstGeom prst="rect">
              <a:avLst/>
            </a:prstGeom>
            <a:effectLst/>
          </p:spPr>
        </p:pic>
        <p:sp>
          <p:nvSpPr>
            <p:cNvPr id="140" name="Circle"/>
            <p:cNvSpPr/>
            <p:nvPr/>
          </p:nvSpPr>
          <p:spPr>
            <a:xfrm>
              <a:off x="0" y="0"/>
              <a:ext cx="694735" cy="701427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2" name="Circle"/>
            <p:cNvSpPr/>
            <p:nvPr/>
          </p:nvSpPr>
          <p:spPr>
            <a:xfrm>
              <a:off x="0" y="1125191"/>
              <a:ext cx="694735" cy="701427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3" name="Circle"/>
            <p:cNvSpPr/>
            <p:nvPr/>
          </p:nvSpPr>
          <p:spPr>
            <a:xfrm>
              <a:off x="123608" y="1252145"/>
              <a:ext cx="447518" cy="447518"/>
            </a:xfrm>
            <a:prstGeom prst="ellipse">
              <a:avLst/>
            </a:prstGeom>
            <a:solidFill>
              <a:srgbClr val="E6E6E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4" name="Circle"/>
            <p:cNvSpPr/>
            <p:nvPr/>
          </p:nvSpPr>
          <p:spPr>
            <a:xfrm>
              <a:off x="0" y="2250382"/>
              <a:ext cx="694735" cy="701427"/>
            </a:xfrm>
            <a:prstGeom prst="ellips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" name="Circle"/>
            <p:cNvSpPr/>
            <p:nvPr/>
          </p:nvSpPr>
          <p:spPr>
            <a:xfrm>
              <a:off x="123608" y="2377336"/>
              <a:ext cx="447518" cy="447518"/>
            </a:xfrm>
            <a:prstGeom prst="ellipse">
              <a:avLst/>
            </a:prstGeom>
            <a:solidFill>
              <a:srgbClr val="E6E6E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6" name="Circle"/>
            <p:cNvSpPr/>
            <p:nvPr/>
          </p:nvSpPr>
          <p:spPr>
            <a:xfrm>
              <a:off x="0" y="3375573"/>
              <a:ext cx="694735" cy="701427"/>
            </a:xfrm>
            <a:prstGeom prst="ellipse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7" name="Circle"/>
            <p:cNvSpPr/>
            <p:nvPr/>
          </p:nvSpPr>
          <p:spPr>
            <a:xfrm>
              <a:off x="123608" y="3502528"/>
              <a:ext cx="447518" cy="447517"/>
            </a:xfrm>
            <a:prstGeom prst="ellipse">
              <a:avLst/>
            </a:prstGeom>
            <a:solidFill>
              <a:srgbClr val="E6E6E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" name="Circle"/>
            <p:cNvSpPr/>
            <p:nvPr/>
          </p:nvSpPr>
          <p:spPr>
            <a:xfrm>
              <a:off x="0" y="4500764"/>
              <a:ext cx="694735" cy="701427"/>
            </a:xfrm>
            <a:prstGeom prst="ellipse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9" name="Circle"/>
            <p:cNvSpPr/>
            <p:nvPr/>
          </p:nvSpPr>
          <p:spPr>
            <a:xfrm>
              <a:off x="123608" y="4627719"/>
              <a:ext cx="447518" cy="447517"/>
            </a:xfrm>
            <a:prstGeom prst="ellipse">
              <a:avLst/>
            </a:prstGeom>
            <a:solidFill>
              <a:srgbClr val="E6E6E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0" name="Circle"/>
            <p:cNvSpPr/>
            <p:nvPr/>
          </p:nvSpPr>
          <p:spPr>
            <a:xfrm>
              <a:off x="0" y="5625955"/>
              <a:ext cx="694735" cy="701427"/>
            </a:xfrm>
            <a:prstGeom prst="ellipse">
              <a:avLst/>
            </a:prstGeom>
            <a:blipFill rotWithShape="1">
              <a:blip r:embed="rId7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" name="Circle"/>
            <p:cNvSpPr/>
            <p:nvPr/>
          </p:nvSpPr>
          <p:spPr>
            <a:xfrm>
              <a:off x="123608" y="5752910"/>
              <a:ext cx="447518" cy="447517"/>
            </a:xfrm>
            <a:prstGeom prst="ellipse">
              <a:avLst/>
            </a:prstGeom>
            <a:solidFill>
              <a:srgbClr val="E6E6E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2" name="Circle"/>
            <p:cNvSpPr/>
            <p:nvPr/>
          </p:nvSpPr>
          <p:spPr>
            <a:xfrm>
              <a:off x="0" y="6751146"/>
              <a:ext cx="694735" cy="701427"/>
            </a:xfrm>
            <a:prstGeom prst="ellipse">
              <a:avLst/>
            </a:prstGeom>
            <a:solidFill>
              <a:srgbClr val="FF22EA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3" name="Circle"/>
            <p:cNvSpPr/>
            <p:nvPr/>
          </p:nvSpPr>
          <p:spPr>
            <a:xfrm>
              <a:off x="123608" y="6878101"/>
              <a:ext cx="447518" cy="447517"/>
            </a:xfrm>
            <a:prstGeom prst="ellipse">
              <a:avLst/>
            </a:prstGeom>
            <a:solidFill>
              <a:srgbClr val="E6E6E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" name="Circle"/>
            <p:cNvSpPr/>
            <p:nvPr/>
          </p:nvSpPr>
          <p:spPr>
            <a:xfrm>
              <a:off x="0" y="7876337"/>
              <a:ext cx="694735" cy="701428"/>
            </a:xfrm>
            <a:prstGeom prst="ellipse">
              <a:avLst/>
            </a:prstGeom>
            <a:solidFill>
              <a:srgbClr val="72FDF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" name="Circle"/>
            <p:cNvSpPr/>
            <p:nvPr/>
          </p:nvSpPr>
          <p:spPr>
            <a:xfrm>
              <a:off x="123608" y="8003292"/>
              <a:ext cx="447518" cy="447518"/>
            </a:xfrm>
            <a:prstGeom prst="ellipse">
              <a:avLst/>
            </a:prstGeom>
            <a:solidFill>
              <a:srgbClr val="E6E6E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6" name="Circle"/>
            <p:cNvSpPr/>
            <p:nvPr/>
          </p:nvSpPr>
          <p:spPr>
            <a:xfrm>
              <a:off x="0" y="9001528"/>
              <a:ext cx="694735" cy="701427"/>
            </a:xfrm>
            <a:prstGeom prst="ellipse">
              <a:avLst/>
            </a:prstGeom>
            <a:solidFill>
              <a:srgbClr val="002EFF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" name="Circle"/>
            <p:cNvSpPr/>
            <p:nvPr/>
          </p:nvSpPr>
          <p:spPr>
            <a:xfrm>
              <a:off x="123608" y="9128483"/>
              <a:ext cx="447518" cy="447517"/>
            </a:xfrm>
            <a:prstGeom prst="ellipse">
              <a:avLst/>
            </a:prstGeom>
            <a:solidFill>
              <a:srgbClr val="E6E6E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" name="Circle"/>
            <p:cNvSpPr/>
            <p:nvPr/>
          </p:nvSpPr>
          <p:spPr>
            <a:xfrm>
              <a:off x="0" y="10126719"/>
              <a:ext cx="694735" cy="701428"/>
            </a:xfrm>
            <a:prstGeom prst="ellipse">
              <a:avLst/>
            </a:prstGeom>
            <a:blipFill rotWithShape="1">
              <a:blip r:embed="rId8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" name="Circle"/>
            <p:cNvSpPr/>
            <p:nvPr/>
          </p:nvSpPr>
          <p:spPr>
            <a:xfrm>
              <a:off x="123608" y="10253674"/>
              <a:ext cx="447518" cy="447518"/>
            </a:xfrm>
            <a:prstGeom prst="ellipse">
              <a:avLst/>
            </a:prstGeom>
            <a:solidFill>
              <a:srgbClr val="E6E6E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0" name="Circle"/>
            <p:cNvSpPr/>
            <p:nvPr/>
          </p:nvSpPr>
          <p:spPr>
            <a:xfrm>
              <a:off x="0" y="11251910"/>
              <a:ext cx="694735" cy="701427"/>
            </a:xfrm>
            <a:prstGeom prst="ellipse">
              <a:avLst/>
            </a:prstGeom>
            <a:solidFill>
              <a:srgbClr val="00FF1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" name="Circle"/>
            <p:cNvSpPr/>
            <p:nvPr/>
          </p:nvSpPr>
          <p:spPr>
            <a:xfrm>
              <a:off x="123608" y="11378865"/>
              <a:ext cx="447518" cy="447517"/>
            </a:xfrm>
            <a:prstGeom prst="ellipse">
              <a:avLst/>
            </a:prstGeom>
            <a:solidFill>
              <a:srgbClr val="E6E6E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5" name="Abstract"/>
          <p:cNvSpPr txBox="1"/>
          <p:nvPr/>
        </p:nvSpPr>
        <p:spPr>
          <a:xfrm>
            <a:off x="9408763" y="341155"/>
            <a:ext cx="1875570" cy="6565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endParaRPr dirty="0"/>
          </a:p>
        </p:txBody>
      </p:sp>
      <p:sp>
        <p:nvSpPr>
          <p:cNvPr id="166" name="Introduction"/>
          <p:cNvSpPr txBox="1"/>
          <p:nvPr/>
        </p:nvSpPr>
        <p:spPr>
          <a:xfrm>
            <a:off x="9407525" y="2074863"/>
            <a:ext cx="3747770" cy="6762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 dirty="0"/>
              <a:t>Introduction</a:t>
            </a:r>
          </a:p>
        </p:txBody>
      </p:sp>
      <p:sp>
        <p:nvSpPr>
          <p:cNvPr id="167" name="Existing Work &amp; Limitations"/>
          <p:cNvSpPr txBox="1"/>
          <p:nvPr/>
        </p:nvSpPr>
        <p:spPr>
          <a:xfrm>
            <a:off x="8906526" y="4292114"/>
            <a:ext cx="4091341" cy="6565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 lang="en-US" dirty="0" smtClean="0"/>
              <a:t>Functionality</a:t>
            </a:r>
          </a:p>
        </p:txBody>
      </p:sp>
      <p:sp>
        <p:nvSpPr>
          <p:cNvPr id="168" name="Proposed Modules"/>
          <p:cNvSpPr txBox="1"/>
          <p:nvPr/>
        </p:nvSpPr>
        <p:spPr>
          <a:xfrm>
            <a:off x="9408763" y="3716728"/>
            <a:ext cx="4095080" cy="6565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endParaRPr dirty="0"/>
          </a:p>
        </p:txBody>
      </p:sp>
      <p:sp>
        <p:nvSpPr>
          <p:cNvPr id="169" name="Design &amp; Diagrams"/>
          <p:cNvSpPr txBox="1"/>
          <p:nvPr/>
        </p:nvSpPr>
        <p:spPr>
          <a:xfrm>
            <a:off x="9165590" y="5252403"/>
            <a:ext cx="5688965" cy="6762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 algn="ctr"/>
            <a:r>
              <a:rPr dirty="0"/>
              <a:t>Design &amp; Diagrams</a:t>
            </a:r>
          </a:p>
        </p:txBody>
      </p:sp>
      <p:sp>
        <p:nvSpPr>
          <p:cNvPr id="170" name="Features"/>
          <p:cNvSpPr txBox="1"/>
          <p:nvPr/>
        </p:nvSpPr>
        <p:spPr>
          <a:xfrm>
            <a:off x="9606915" y="6175058"/>
            <a:ext cx="2790825" cy="6762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 lang="en-US" dirty="0" smtClean="0"/>
              <a:t>Function</a:t>
            </a:r>
            <a:endParaRPr dirty="0"/>
          </a:p>
        </p:txBody>
      </p:sp>
      <p:sp>
        <p:nvSpPr>
          <p:cNvPr id="171" name="Model View"/>
          <p:cNvSpPr txBox="1"/>
          <p:nvPr/>
        </p:nvSpPr>
        <p:spPr>
          <a:xfrm>
            <a:off x="8906526" y="7345306"/>
            <a:ext cx="3945686" cy="6565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 lang="en-US" dirty="0" smtClean="0"/>
              <a:t>Header Files</a:t>
            </a:r>
            <a:endParaRPr dirty="0"/>
          </a:p>
        </p:txBody>
      </p:sp>
      <p:sp>
        <p:nvSpPr>
          <p:cNvPr id="172" name="Future Work"/>
          <p:cNvSpPr txBox="1"/>
          <p:nvPr/>
        </p:nvSpPr>
        <p:spPr>
          <a:xfrm>
            <a:off x="9408763" y="9516560"/>
            <a:ext cx="2588669" cy="6565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 lang="en-US" dirty="0" smtClean="0"/>
              <a:t>Testing</a:t>
            </a:r>
            <a:endParaRPr dirty="0"/>
          </a:p>
        </p:txBody>
      </p:sp>
      <p:sp>
        <p:nvSpPr>
          <p:cNvPr id="173" name="Requirements"/>
          <p:cNvSpPr txBox="1"/>
          <p:nvPr/>
        </p:nvSpPr>
        <p:spPr>
          <a:xfrm>
            <a:off x="9206084" y="10481596"/>
            <a:ext cx="2991770" cy="6565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 lang="en-US" dirty="0" smtClean="0"/>
              <a:t>Results</a:t>
            </a:r>
            <a:endParaRPr dirty="0"/>
          </a:p>
        </p:txBody>
      </p:sp>
      <p:sp>
        <p:nvSpPr>
          <p:cNvPr id="174" name="Conclusion"/>
          <p:cNvSpPr txBox="1"/>
          <p:nvPr/>
        </p:nvSpPr>
        <p:spPr>
          <a:xfrm>
            <a:off x="9356898" y="11567040"/>
            <a:ext cx="2419716" cy="6477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 dirty="0"/>
              <a:t>Conclusion</a:t>
            </a:r>
          </a:p>
        </p:txBody>
      </p:sp>
      <p:sp>
        <p:nvSpPr>
          <p:cNvPr id="175" name="Reference"/>
          <p:cNvSpPr txBox="1"/>
          <p:nvPr/>
        </p:nvSpPr>
        <p:spPr>
          <a:xfrm>
            <a:off x="9461333" y="12478933"/>
            <a:ext cx="2289881" cy="6477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 dirty="0"/>
              <a:t>Reference</a:t>
            </a:r>
          </a:p>
        </p:txBody>
      </p:sp>
      <p:sp>
        <p:nvSpPr>
          <p:cNvPr id="176" name="Rectangle"/>
          <p:cNvSpPr/>
          <p:nvPr/>
        </p:nvSpPr>
        <p:spPr>
          <a:xfrm>
            <a:off x="793990" y="1022603"/>
            <a:ext cx="4254271" cy="1270001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77" name="INDEX"/>
          <p:cNvSpPr txBox="1"/>
          <p:nvPr/>
        </p:nvSpPr>
        <p:spPr>
          <a:xfrm>
            <a:off x="1893646" y="1225803"/>
            <a:ext cx="2054958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INDEX</a:t>
            </a:r>
          </a:p>
        </p:txBody>
      </p:sp>
      <p:sp>
        <p:nvSpPr>
          <p:cNvPr id="178" name="Advantages"/>
          <p:cNvSpPr txBox="1"/>
          <p:nvPr/>
        </p:nvSpPr>
        <p:spPr>
          <a:xfrm>
            <a:off x="8774642" y="8512195"/>
            <a:ext cx="3856910" cy="6565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 lang="en-US" dirty="0" smtClean="0"/>
              <a:t>Requirements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9071610" y="3103245"/>
            <a:ext cx="3387725" cy="739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Algorithm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"/>
          <p:cNvSpPr/>
          <p:nvPr/>
        </p:nvSpPr>
        <p:spPr>
          <a:xfrm>
            <a:off x="793990" y="1022603"/>
            <a:ext cx="5581269" cy="1270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04" name="EXISTING WORK"/>
          <p:cNvSpPr txBox="1"/>
          <p:nvPr/>
        </p:nvSpPr>
        <p:spPr>
          <a:xfrm>
            <a:off x="1075925" y="1221587"/>
            <a:ext cx="5017400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INTRODUCTION</a:t>
            </a:r>
            <a:endParaRPr dirty="0"/>
          </a:p>
        </p:txBody>
      </p:sp>
      <p:sp>
        <p:nvSpPr>
          <p:cNvPr id="209" name="Automation Based on…"/>
          <p:cNvSpPr txBox="1"/>
          <p:nvPr/>
        </p:nvSpPr>
        <p:spPr>
          <a:xfrm>
            <a:off x="9712459" y="4888852"/>
            <a:ext cx="102656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endParaRPr dirty="0"/>
          </a:p>
        </p:txBody>
      </p:sp>
      <p:sp>
        <p:nvSpPr>
          <p:cNvPr id="210" name="Automation Based on…"/>
          <p:cNvSpPr txBox="1"/>
          <p:nvPr/>
        </p:nvSpPr>
        <p:spPr>
          <a:xfrm>
            <a:off x="9712459" y="10077659"/>
            <a:ext cx="102656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endParaRPr dirty="0"/>
          </a:p>
        </p:txBody>
      </p:sp>
      <p:sp>
        <p:nvSpPr>
          <p:cNvPr id="211" name="And there are a lot more.."/>
          <p:cNvSpPr txBox="1"/>
          <p:nvPr/>
        </p:nvSpPr>
        <p:spPr>
          <a:xfrm>
            <a:off x="20343518" y="11859477"/>
            <a:ext cx="10265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sp>
        <p:nvSpPr>
          <p:cNvPr id="3" name="Rounded Rectangle 2"/>
          <p:cNvSpPr/>
          <p:nvPr/>
        </p:nvSpPr>
        <p:spPr>
          <a:xfrm>
            <a:off x="1447800" y="2924321"/>
            <a:ext cx="22021800" cy="2837656"/>
          </a:xfrm>
          <a:prstGeom prst="roundRect">
            <a:avLst/>
          </a:prstGeom>
          <a:solidFill>
            <a:srgbClr val="339933"/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 purpose of the project is to compute the minimum achievable sum of squared errors, given parameter k and a description of the red intensities of an image’s pixels and understand the concept of  dynamic programming and recursion to find minimum optimal solution</a:t>
            </a:r>
            <a:r>
              <a:rPr lang="en-US" sz="4000" dirty="0" smtClean="0">
                <a:solidFill>
                  <a:schemeClr val="bg1"/>
                </a:solidFill>
              </a:rPr>
              <a:t>.</a:t>
            </a:r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0" y="7586554"/>
            <a:ext cx="17827576" cy="5638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2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3" presetClass="entr" presetSubtype="32" fill="hold" grpId="3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9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9" presetClass="entr" presetSubtype="0" fill="hold" grpId="4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2" animBg="1" advAuto="0"/>
      <p:bldP spid="210" grpId="3" animBg="1" advAuto="0"/>
      <p:bldP spid="211" grpId="4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"/>
          <p:cNvSpPr/>
          <p:nvPr/>
        </p:nvSpPr>
        <p:spPr>
          <a:xfrm>
            <a:off x="793990" y="1022603"/>
            <a:ext cx="5189126" cy="1270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91" name="INTRODUCTION"/>
          <p:cNvSpPr txBox="1"/>
          <p:nvPr/>
        </p:nvSpPr>
        <p:spPr>
          <a:xfrm>
            <a:off x="897442" y="1225803"/>
            <a:ext cx="4982221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INTRODUCTION</a:t>
            </a:r>
          </a:p>
        </p:txBody>
      </p:sp>
      <p:sp>
        <p:nvSpPr>
          <p:cNvPr id="195" name="Our Desire to…"/>
          <p:cNvSpPr txBox="1"/>
          <p:nvPr/>
        </p:nvSpPr>
        <p:spPr>
          <a:xfrm>
            <a:off x="1165697" y="8366981"/>
            <a:ext cx="4283224" cy="17645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rPr lang="en-US" dirty="0" smtClean="0"/>
              <a:t>The Sum of squared</a:t>
            </a:r>
            <a:endParaRPr lang="en-US" dirty="0" smtClean="0"/>
          </a:p>
          <a:p>
            <a:pPr>
              <a:defRPr sz="3600"/>
            </a:pPr>
            <a:r>
              <a:rPr lang="en-US" dirty="0" smtClean="0"/>
              <a:t> errors in</a:t>
            </a:r>
            <a:endParaRPr lang="en-US" dirty="0" smtClean="0"/>
          </a:p>
          <a:p>
            <a:pPr>
              <a:defRPr sz="3600"/>
            </a:pPr>
            <a:r>
              <a:rPr lang="en-US" dirty="0" err="1" smtClean="0"/>
              <a:t>Posterized</a:t>
            </a:r>
            <a:r>
              <a:rPr lang="en-US" dirty="0" smtClean="0"/>
              <a:t> image</a:t>
            </a:r>
            <a:endParaRPr dirty="0"/>
          </a:p>
        </p:txBody>
      </p:sp>
      <p:sp>
        <p:nvSpPr>
          <p:cNvPr id="199" name="Small, inexpensive,…"/>
          <p:cNvSpPr txBox="1"/>
          <p:nvPr/>
        </p:nvSpPr>
        <p:spPr>
          <a:xfrm>
            <a:off x="5983116" y="8643980"/>
            <a:ext cx="7386638" cy="121058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rPr lang="en-US" dirty="0" smtClean="0"/>
              <a:t>Consider Matrix of 256*256</a:t>
            </a:r>
            <a:endParaRPr lang="en-US" dirty="0" smtClean="0"/>
          </a:p>
          <a:p>
            <a:pPr>
              <a:defRPr sz="3600"/>
            </a:pPr>
            <a:r>
              <a:rPr lang="en-US" dirty="0" smtClean="0"/>
              <a:t>(</a:t>
            </a:r>
            <a:r>
              <a:rPr lang="en-US" dirty="0" err="1" smtClean="0"/>
              <a:t>i.e</a:t>
            </a:r>
            <a:r>
              <a:rPr lang="en-US" dirty="0" smtClean="0"/>
              <a:t> 1*1 represents 1 pixel of image)</a:t>
            </a:r>
            <a:endParaRPr dirty="0"/>
          </a:p>
        </p:txBody>
      </p:sp>
      <p:sp>
        <p:nvSpPr>
          <p:cNvPr id="201" name="Automate the warehouse…"/>
          <p:cNvSpPr txBox="1"/>
          <p:nvPr/>
        </p:nvSpPr>
        <p:spPr>
          <a:xfrm>
            <a:off x="13985576" y="8141277"/>
            <a:ext cx="4950073" cy="34265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3600"/>
            </a:pPr>
            <a:r>
              <a:rPr lang="en-US" dirty="0" smtClean="0"/>
              <a:t>Usage of Red intensity </a:t>
            </a:r>
            <a:endParaRPr lang="en-US" dirty="0" smtClean="0"/>
          </a:p>
          <a:p>
            <a:pPr>
              <a:defRPr sz="3600"/>
            </a:pPr>
            <a:r>
              <a:rPr lang="en-US" dirty="0" smtClean="0"/>
              <a:t>value and pixels</a:t>
            </a:r>
            <a:endParaRPr lang="en-US" dirty="0" smtClean="0"/>
          </a:p>
          <a:p>
            <a:pPr>
              <a:defRPr sz="3600"/>
            </a:pPr>
            <a:r>
              <a:rPr lang="en-US" dirty="0" smtClean="0"/>
              <a:t>Might be greater or less</a:t>
            </a:r>
            <a:endParaRPr lang="en-US" dirty="0" smtClean="0"/>
          </a:p>
          <a:p>
            <a:pPr>
              <a:defRPr sz="3600"/>
            </a:pPr>
            <a:r>
              <a:rPr lang="en-US" dirty="0" smtClean="0"/>
              <a:t>Than its availability</a:t>
            </a:r>
            <a:endParaRPr lang="en-US" dirty="0" smtClean="0"/>
          </a:p>
          <a:p>
            <a:pPr>
              <a:defRPr sz="3600"/>
            </a:pPr>
            <a:r>
              <a:rPr lang="en-US" dirty="0" smtClean="0"/>
              <a:t>In original image</a:t>
            </a:r>
            <a:endParaRPr lang="en-US" dirty="0" smtClean="0"/>
          </a:p>
          <a:p>
            <a:pPr>
              <a:defRPr sz="3600"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42" y="3429000"/>
            <a:ext cx="4035862" cy="40358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403600"/>
            <a:ext cx="4495800" cy="43158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813" y="3347865"/>
            <a:ext cx="4419600" cy="439693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9507200" y="3810000"/>
            <a:ext cx="4343400" cy="3654862"/>
          </a:xfrm>
          <a:prstGeom prst="roundRect">
            <a:avLst/>
          </a:prstGeom>
          <a:solidFill>
            <a:srgbClr val="EFEFF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0459700" y="4977796"/>
                <a:ext cx="2971800" cy="938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000">
                                      <a:latin typeface="Cambria Math"/>
                                    </a:rPr>
                                    <m:t>              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min</m:t>
                                  </m:r>
                                  <m:r>
                                    <a:rPr lang="en-US" sz="2000">
                                      <a:latin typeface="Cambria Math"/>
                                    </a:rPr>
                                    <m:t>         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1≤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𝑘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9700" y="4977796"/>
                <a:ext cx="2971800" cy="938270"/>
              </a:xfrm>
              <a:prstGeom prst="rect">
                <a:avLst/>
              </a:prstGeom>
              <a:blipFill rotWithShape="1">
                <a:blip r:embed="rId5"/>
                <a:stretch>
                  <a:fillRect l="-6352" r="-348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0726400" y="8408018"/>
            <a:ext cx="2705100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n-ea"/>
                <a:cs typeface="+mn-cs"/>
                <a:sym typeface="Helvetica Light"/>
              </a:rPr>
              <a:t>Formula Used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2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3" presetClass="entr" presetSubtype="32" fill="hold" grpId="4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9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23" presetClass="entr" presetSubtype="32" fill="hold" grpId="6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99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99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2" animBg="1" advAuto="0"/>
      <p:bldP spid="199" grpId="4" animBg="1" advAuto="0"/>
      <p:bldP spid="201" grpId="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"/>
          <p:cNvSpPr/>
          <p:nvPr/>
        </p:nvSpPr>
        <p:spPr>
          <a:xfrm>
            <a:off x="793990" y="1022603"/>
            <a:ext cx="4469280" cy="1270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14" name="LIMITATIONS"/>
          <p:cNvSpPr txBox="1"/>
          <p:nvPr/>
        </p:nvSpPr>
        <p:spPr>
          <a:xfrm>
            <a:off x="1036898" y="1221587"/>
            <a:ext cx="3983463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ALGORITHM</a:t>
            </a:r>
            <a:endParaRPr dirty="0"/>
          </a:p>
        </p:txBody>
      </p:sp>
      <p:grpSp>
        <p:nvGrpSpPr>
          <p:cNvPr id="219" name="Group"/>
          <p:cNvGrpSpPr/>
          <p:nvPr/>
        </p:nvGrpSpPr>
        <p:grpSpPr>
          <a:xfrm>
            <a:off x="12305377" y="6908168"/>
            <a:ext cx="3927072" cy="4515451"/>
            <a:chOff x="0" y="0"/>
            <a:chExt cx="3927070" cy="4515450"/>
          </a:xfrm>
        </p:grpSpPr>
        <p:sp>
          <p:nvSpPr>
            <p:cNvPr id="215" name="Shape"/>
            <p:cNvSpPr/>
            <p:nvPr/>
          </p:nvSpPr>
          <p:spPr>
            <a:xfrm>
              <a:off x="0" y="0"/>
              <a:ext cx="3927070" cy="4515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31" y="21600"/>
                  </a:moveTo>
                  <a:lnTo>
                    <a:pt x="21474" y="16292"/>
                  </a:lnTo>
                  <a:lnTo>
                    <a:pt x="21600" y="5531"/>
                  </a:lnTo>
                  <a:lnTo>
                    <a:pt x="10623" y="0"/>
                  </a:lnTo>
                  <a:lnTo>
                    <a:pt x="49" y="5421"/>
                  </a:lnTo>
                  <a:lnTo>
                    <a:pt x="0" y="16254"/>
                  </a:lnTo>
                  <a:lnTo>
                    <a:pt x="10731" y="21600"/>
                  </a:lnTo>
                  <a:close/>
                </a:path>
              </a:pathLst>
            </a:custGeom>
            <a:solidFill>
              <a:srgbClr val="76B9B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dirty="0"/>
            </a:p>
          </p:txBody>
        </p:sp>
        <p:sp>
          <p:nvSpPr>
            <p:cNvPr id="216" name="Shape"/>
            <p:cNvSpPr/>
            <p:nvPr/>
          </p:nvSpPr>
          <p:spPr>
            <a:xfrm>
              <a:off x="505672" y="634744"/>
              <a:ext cx="2866818" cy="3285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" y="5551"/>
                  </a:moveTo>
                  <a:lnTo>
                    <a:pt x="0" y="15844"/>
                  </a:lnTo>
                  <a:lnTo>
                    <a:pt x="10831" y="21600"/>
                  </a:lnTo>
                  <a:lnTo>
                    <a:pt x="21600" y="16349"/>
                  </a:lnTo>
                  <a:lnTo>
                    <a:pt x="21523" y="5437"/>
                  </a:lnTo>
                  <a:lnTo>
                    <a:pt x="10700" y="0"/>
                  </a:lnTo>
                  <a:lnTo>
                    <a:pt x="43" y="5551"/>
                  </a:lnTo>
                  <a:close/>
                </a:path>
              </a:pathLst>
            </a:custGeom>
            <a:solidFill>
              <a:srgbClr val="81C4B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dirty="0"/>
            </a:p>
          </p:txBody>
        </p:sp>
        <p:sp>
          <p:nvSpPr>
            <p:cNvPr id="217" name="Shape"/>
            <p:cNvSpPr/>
            <p:nvPr/>
          </p:nvSpPr>
          <p:spPr>
            <a:xfrm>
              <a:off x="1003329" y="1875607"/>
              <a:ext cx="2875871" cy="2508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085"/>
                  </a:moveTo>
                  <a:lnTo>
                    <a:pt x="8824" y="21600"/>
                  </a:lnTo>
                  <a:lnTo>
                    <a:pt x="21600" y="13160"/>
                  </a:lnTo>
                  <a:lnTo>
                    <a:pt x="21536" y="3596"/>
                  </a:lnTo>
                  <a:lnTo>
                    <a:pt x="17558" y="0"/>
                  </a:lnTo>
                  <a:lnTo>
                    <a:pt x="17586" y="10377"/>
                  </a:lnTo>
                  <a:lnTo>
                    <a:pt x="7192" y="17753"/>
                  </a:lnTo>
                  <a:lnTo>
                    <a:pt x="0" y="13085"/>
                  </a:lnTo>
                  <a:close/>
                </a:path>
              </a:pathLst>
            </a:custGeom>
            <a:solidFill>
              <a:srgbClr val="5B988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dirty="0"/>
            </a:p>
          </p:txBody>
        </p:sp>
      </p:grpSp>
      <p:grpSp>
        <p:nvGrpSpPr>
          <p:cNvPr id="224" name="Group"/>
          <p:cNvGrpSpPr/>
          <p:nvPr/>
        </p:nvGrpSpPr>
        <p:grpSpPr>
          <a:xfrm>
            <a:off x="7864594" y="6908168"/>
            <a:ext cx="3927072" cy="4515451"/>
            <a:chOff x="0" y="0"/>
            <a:chExt cx="3927070" cy="4515450"/>
          </a:xfrm>
        </p:grpSpPr>
        <p:sp>
          <p:nvSpPr>
            <p:cNvPr id="220" name="Shape"/>
            <p:cNvSpPr/>
            <p:nvPr/>
          </p:nvSpPr>
          <p:spPr>
            <a:xfrm>
              <a:off x="0" y="0"/>
              <a:ext cx="3927070" cy="4515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31" y="21600"/>
                  </a:moveTo>
                  <a:lnTo>
                    <a:pt x="21474" y="16292"/>
                  </a:lnTo>
                  <a:lnTo>
                    <a:pt x="21600" y="5531"/>
                  </a:lnTo>
                  <a:lnTo>
                    <a:pt x="10623" y="0"/>
                  </a:lnTo>
                  <a:lnTo>
                    <a:pt x="49" y="5421"/>
                  </a:lnTo>
                  <a:lnTo>
                    <a:pt x="0" y="16254"/>
                  </a:lnTo>
                  <a:lnTo>
                    <a:pt x="10731" y="21600"/>
                  </a:lnTo>
                  <a:close/>
                </a:path>
              </a:pathLst>
            </a:custGeom>
            <a:solidFill>
              <a:srgbClr val="74486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dirty="0"/>
            </a:p>
          </p:txBody>
        </p:sp>
        <p:sp>
          <p:nvSpPr>
            <p:cNvPr id="222" name="Shape"/>
            <p:cNvSpPr/>
            <p:nvPr/>
          </p:nvSpPr>
          <p:spPr>
            <a:xfrm>
              <a:off x="1003328" y="1875607"/>
              <a:ext cx="2875871" cy="2508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085"/>
                  </a:moveTo>
                  <a:lnTo>
                    <a:pt x="8824" y="21600"/>
                  </a:lnTo>
                  <a:lnTo>
                    <a:pt x="21600" y="13160"/>
                  </a:lnTo>
                  <a:lnTo>
                    <a:pt x="21536" y="3596"/>
                  </a:lnTo>
                  <a:lnTo>
                    <a:pt x="17558" y="0"/>
                  </a:lnTo>
                  <a:lnTo>
                    <a:pt x="17586" y="10377"/>
                  </a:lnTo>
                  <a:lnTo>
                    <a:pt x="7192" y="17753"/>
                  </a:lnTo>
                  <a:lnTo>
                    <a:pt x="0" y="13085"/>
                  </a:lnTo>
                  <a:close/>
                </a:path>
              </a:pathLst>
            </a:custGeom>
            <a:solidFill>
              <a:srgbClr val="5F3B5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dirty="0"/>
            </a:p>
          </p:txBody>
        </p:sp>
      </p:grpSp>
      <p:grpSp>
        <p:nvGrpSpPr>
          <p:cNvPr id="229" name="Group"/>
          <p:cNvGrpSpPr/>
          <p:nvPr/>
        </p:nvGrpSpPr>
        <p:grpSpPr>
          <a:xfrm>
            <a:off x="10124589" y="3050061"/>
            <a:ext cx="3927072" cy="4515452"/>
            <a:chOff x="0" y="0"/>
            <a:chExt cx="3927070" cy="4515450"/>
          </a:xfrm>
        </p:grpSpPr>
        <p:sp>
          <p:nvSpPr>
            <p:cNvPr id="225" name="Shape"/>
            <p:cNvSpPr/>
            <p:nvPr/>
          </p:nvSpPr>
          <p:spPr>
            <a:xfrm>
              <a:off x="0" y="0"/>
              <a:ext cx="3927070" cy="45154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31" y="21600"/>
                  </a:moveTo>
                  <a:lnTo>
                    <a:pt x="21474" y="16292"/>
                  </a:lnTo>
                  <a:lnTo>
                    <a:pt x="21600" y="5531"/>
                  </a:lnTo>
                  <a:lnTo>
                    <a:pt x="10623" y="0"/>
                  </a:lnTo>
                  <a:lnTo>
                    <a:pt x="49" y="5421"/>
                  </a:lnTo>
                  <a:lnTo>
                    <a:pt x="0" y="16254"/>
                  </a:lnTo>
                  <a:lnTo>
                    <a:pt x="10731" y="21600"/>
                  </a:lnTo>
                  <a:close/>
                </a:path>
              </a:pathLst>
            </a:custGeom>
            <a:solidFill>
              <a:srgbClr val="D9963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dirty="0"/>
            </a:p>
          </p:txBody>
        </p:sp>
        <p:sp>
          <p:nvSpPr>
            <p:cNvPr id="226" name="Shape"/>
            <p:cNvSpPr/>
            <p:nvPr/>
          </p:nvSpPr>
          <p:spPr>
            <a:xfrm>
              <a:off x="505672" y="634745"/>
              <a:ext cx="2866818" cy="3285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" y="5551"/>
                  </a:moveTo>
                  <a:lnTo>
                    <a:pt x="0" y="15844"/>
                  </a:lnTo>
                  <a:lnTo>
                    <a:pt x="10831" y="21600"/>
                  </a:lnTo>
                  <a:lnTo>
                    <a:pt x="21600" y="16349"/>
                  </a:lnTo>
                  <a:lnTo>
                    <a:pt x="21523" y="5437"/>
                  </a:lnTo>
                  <a:lnTo>
                    <a:pt x="10700" y="0"/>
                  </a:lnTo>
                  <a:lnTo>
                    <a:pt x="43" y="5551"/>
                  </a:lnTo>
                  <a:close/>
                </a:path>
              </a:pathLst>
            </a:custGeom>
            <a:solidFill>
              <a:srgbClr val="DEA6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dirty="0"/>
            </a:p>
          </p:txBody>
        </p:sp>
        <p:sp>
          <p:nvSpPr>
            <p:cNvPr id="227" name="Shape"/>
            <p:cNvSpPr/>
            <p:nvPr/>
          </p:nvSpPr>
          <p:spPr>
            <a:xfrm>
              <a:off x="1003328" y="1875608"/>
              <a:ext cx="2875871" cy="2508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085"/>
                  </a:moveTo>
                  <a:lnTo>
                    <a:pt x="8824" y="21600"/>
                  </a:lnTo>
                  <a:lnTo>
                    <a:pt x="21600" y="13160"/>
                  </a:lnTo>
                  <a:lnTo>
                    <a:pt x="21536" y="3596"/>
                  </a:lnTo>
                  <a:lnTo>
                    <a:pt x="17558" y="0"/>
                  </a:lnTo>
                  <a:lnTo>
                    <a:pt x="17586" y="10377"/>
                  </a:lnTo>
                  <a:lnTo>
                    <a:pt x="7192" y="17753"/>
                  </a:lnTo>
                  <a:lnTo>
                    <a:pt x="0" y="13085"/>
                  </a:lnTo>
                  <a:close/>
                </a:path>
              </a:pathLst>
            </a:custGeom>
            <a:solidFill>
              <a:srgbClr val="D284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 dirty="0"/>
            </a:p>
          </p:txBody>
        </p:sp>
      </p:grpSp>
      <p:sp>
        <p:nvSpPr>
          <p:cNvPr id="230" name="Less Secure"/>
          <p:cNvSpPr txBox="1"/>
          <p:nvPr/>
        </p:nvSpPr>
        <p:spPr>
          <a:xfrm>
            <a:off x="14401324" y="4339757"/>
            <a:ext cx="4267676" cy="16414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dirty="0" smtClean="0"/>
              <a:t>Dynamic programming</a:t>
            </a:r>
            <a:endParaRPr dirty="0"/>
          </a:p>
        </p:txBody>
      </p:sp>
      <p:sp>
        <p:nvSpPr>
          <p:cNvPr id="231" name="Much Expensive"/>
          <p:cNvSpPr txBox="1"/>
          <p:nvPr/>
        </p:nvSpPr>
        <p:spPr>
          <a:xfrm>
            <a:off x="16496038" y="8350396"/>
            <a:ext cx="5144493" cy="1641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Travelling salesman</a:t>
            </a:r>
          </a:p>
        </p:txBody>
      </p:sp>
      <p:sp>
        <p:nvSpPr>
          <p:cNvPr id="232" name="Much Complicated"/>
          <p:cNvSpPr txBox="1"/>
          <p:nvPr/>
        </p:nvSpPr>
        <p:spPr>
          <a:xfrm>
            <a:off x="1469750" y="8350396"/>
            <a:ext cx="5699471" cy="16414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Knapsack</a:t>
            </a:r>
            <a:endParaRPr lang="en-US" dirty="0" smtClean="0"/>
          </a:p>
          <a:p>
            <a:r>
              <a:rPr lang="en-US" dirty="0" smtClean="0"/>
              <a:t>Algorithm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179" y="3684806"/>
            <a:ext cx="3667611" cy="26881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733" y="7668847"/>
            <a:ext cx="2361449" cy="26448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779" y="8044122"/>
            <a:ext cx="2588702" cy="224354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32" fill="hold" grpId="2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9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9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3" presetClass="entr" presetSubtype="32" fill="hold" grpId="4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99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99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ntr" presetSubtype="1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3" presetClass="entr" presetSubtype="32" fill="hold" grpId="6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indefinite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3" animBg="1" advAuto="0"/>
      <p:bldP spid="224" grpId="5" animBg="1" advAuto="0"/>
      <p:bldP spid="229" grpId="1" animBg="1" advAuto="0"/>
      <p:bldP spid="230" grpId="2" animBg="1" advAuto="0"/>
      <p:bldP spid="231" grpId="4" animBg="1" advAuto="0"/>
      <p:bldP spid="232" grpId="6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"/>
          <p:cNvGrpSpPr/>
          <p:nvPr/>
        </p:nvGrpSpPr>
        <p:grpSpPr>
          <a:xfrm>
            <a:off x="2514469" y="3857314"/>
            <a:ext cx="4661287" cy="4510898"/>
            <a:chOff x="0" y="0"/>
            <a:chExt cx="4661285" cy="4510896"/>
          </a:xfrm>
        </p:grpSpPr>
        <p:grpSp>
          <p:nvGrpSpPr>
            <p:cNvPr id="237" name="Group"/>
            <p:cNvGrpSpPr/>
            <p:nvPr/>
          </p:nvGrpSpPr>
          <p:grpSpPr>
            <a:xfrm>
              <a:off x="0" y="0"/>
              <a:ext cx="4661285" cy="4510896"/>
              <a:chOff x="0" y="0"/>
              <a:chExt cx="4661284" cy="4510895"/>
            </a:xfrm>
          </p:grpSpPr>
          <p:sp>
            <p:nvSpPr>
              <p:cNvPr id="234" name="Circle"/>
              <p:cNvSpPr/>
              <p:nvPr/>
            </p:nvSpPr>
            <p:spPr>
              <a:xfrm>
                <a:off x="0" y="0"/>
                <a:ext cx="4290807" cy="4290807"/>
              </a:xfrm>
              <a:prstGeom prst="ellipse">
                <a:avLst/>
              </a:prstGeom>
              <a:blipFill rotWithShape="1">
                <a:blip r:embed="rId1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sp>
            <p:nvSpPr>
              <p:cNvPr id="235" name="Shape"/>
              <p:cNvSpPr/>
              <p:nvPr/>
            </p:nvSpPr>
            <p:spPr>
              <a:xfrm rot="18085239">
                <a:off x="1724061" y="1846296"/>
                <a:ext cx="2767128" cy="1950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76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552" y="16012"/>
                    </a:lnTo>
                    <a:cubicBezTo>
                      <a:pt x="17774" y="20013"/>
                      <a:pt x="12915" y="21600"/>
                      <a:pt x="8218" y="20368"/>
                    </a:cubicBezTo>
                    <a:cubicBezTo>
                      <a:pt x="5533" y="19665"/>
                      <a:pt x="3022" y="18051"/>
                      <a:pt x="914" y="156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323E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sp>
            <p:nvSpPr>
              <p:cNvPr id="236" name="Circle"/>
              <p:cNvSpPr/>
              <p:nvPr/>
            </p:nvSpPr>
            <p:spPr>
              <a:xfrm>
                <a:off x="683054" y="683054"/>
                <a:ext cx="2924699" cy="2924698"/>
              </a:xfrm>
              <a:prstGeom prst="ellipse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</p:grpSp>
        <p:sp>
          <p:nvSpPr>
            <p:cNvPr id="238" name="Time-Based…"/>
            <p:cNvSpPr txBox="1"/>
            <p:nvPr/>
          </p:nvSpPr>
          <p:spPr>
            <a:xfrm>
              <a:off x="1154541" y="1665543"/>
              <a:ext cx="2024592" cy="1179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dirty="0" smtClean="0"/>
                <a:t>Squared </a:t>
              </a:r>
              <a:endParaRPr lang="en-US" dirty="0" smtClean="0"/>
            </a:p>
            <a:p>
              <a:pPr>
                <a:defRPr sz="35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dirty="0" smtClean="0"/>
                <a:t>Errors</a:t>
              </a:r>
            </a:p>
          </p:txBody>
        </p:sp>
      </p:grpSp>
      <p:grpSp>
        <p:nvGrpSpPr>
          <p:cNvPr id="245" name="Group"/>
          <p:cNvGrpSpPr/>
          <p:nvPr/>
        </p:nvGrpSpPr>
        <p:grpSpPr>
          <a:xfrm>
            <a:off x="7560705" y="3886558"/>
            <a:ext cx="4661286" cy="4452409"/>
            <a:chOff x="0" y="0"/>
            <a:chExt cx="4661285" cy="4452408"/>
          </a:xfrm>
        </p:grpSpPr>
        <p:grpSp>
          <p:nvGrpSpPr>
            <p:cNvPr id="243" name="Group"/>
            <p:cNvGrpSpPr/>
            <p:nvPr/>
          </p:nvGrpSpPr>
          <p:grpSpPr>
            <a:xfrm>
              <a:off x="0" y="0"/>
              <a:ext cx="4661285" cy="4452408"/>
              <a:chOff x="0" y="0"/>
              <a:chExt cx="4661284" cy="4452407"/>
            </a:xfrm>
          </p:grpSpPr>
          <p:sp>
            <p:nvSpPr>
              <p:cNvPr id="240" name="Circle"/>
              <p:cNvSpPr/>
              <p:nvPr/>
            </p:nvSpPr>
            <p:spPr>
              <a:xfrm>
                <a:off x="0" y="0"/>
                <a:ext cx="4195223" cy="4195223"/>
              </a:xfrm>
              <a:prstGeom prst="ellipse">
                <a:avLst/>
              </a:prstGeom>
              <a:solidFill>
                <a:srgbClr val="DA953D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sp>
            <p:nvSpPr>
              <p:cNvPr id="241" name="Shape"/>
              <p:cNvSpPr/>
              <p:nvPr/>
            </p:nvSpPr>
            <p:spPr>
              <a:xfrm rot="18085239">
                <a:off x="1555045" y="1663438"/>
                <a:ext cx="2957516" cy="2007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33" extrusionOk="0">
                    <a:moveTo>
                      <a:pt x="0" y="0"/>
                    </a:moveTo>
                    <a:lnTo>
                      <a:pt x="21600" y="148"/>
                    </a:lnTo>
                    <a:lnTo>
                      <a:pt x="20700" y="15954"/>
                    </a:lnTo>
                    <a:cubicBezTo>
                      <a:pt x="18676" y="18525"/>
                      <a:pt x="16229" y="20239"/>
                      <a:pt x="13623" y="20954"/>
                    </a:cubicBezTo>
                    <a:cubicBezTo>
                      <a:pt x="11269" y="21600"/>
                      <a:pt x="8820" y="21418"/>
                      <a:pt x="6476" y="20417"/>
                    </a:cubicBezTo>
                    <a:cubicBezTo>
                      <a:pt x="4096" y="19401"/>
                      <a:pt x="1919" y="17563"/>
                      <a:pt x="130" y="150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832E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sp>
            <p:nvSpPr>
              <p:cNvPr id="242" name="Circle"/>
              <p:cNvSpPr/>
              <p:nvPr/>
            </p:nvSpPr>
            <p:spPr>
              <a:xfrm>
                <a:off x="616311" y="616310"/>
                <a:ext cx="2962603" cy="2962602"/>
              </a:xfrm>
              <a:prstGeom prst="ellipse">
                <a:avLst/>
              </a:prstGeom>
              <a:solidFill>
                <a:srgbClr val="DEA66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</p:grpSp>
        <p:sp>
          <p:nvSpPr>
            <p:cNvPr id="244" name="Motion…"/>
            <p:cNvSpPr txBox="1"/>
            <p:nvPr/>
          </p:nvSpPr>
          <p:spPr>
            <a:xfrm>
              <a:off x="1126500" y="1535992"/>
              <a:ext cx="1899558" cy="11798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dirty="0" smtClean="0"/>
                <a:t>Optimal </a:t>
              </a:r>
              <a:endParaRPr lang="en-US" dirty="0" smtClean="0"/>
            </a:p>
            <a:p>
              <a:pPr>
                <a:defRPr sz="35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dirty="0" smtClean="0"/>
                <a:t>Solution</a:t>
              </a:r>
              <a:endParaRPr dirty="0"/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12606939" y="3886559"/>
            <a:ext cx="4661287" cy="4452409"/>
            <a:chOff x="0" y="0"/>
            <a:chExt cx="4661285" cy="4452408"/>
          </a:xfrm>
        </p:grpSpPr>
        <p:grpSp>
          <p:nvGrpSpPr>
            <p:cNvPr id="249" name="Group"/>
            <p:cNvGrpSpPr/>
            <p:nvPr/>
          </p:nvGrpSpPr>
          <p:grpSpPr>
            <a:xfrm>
              <a:off x="0" y="0"/>
              <a:ext cx="4661285" cy="4452408"/>
              <a:chOff x="0" y="0"/>
              <a:chExt cx="4661284" cy="4452407"/>
            </a:xfrm>
          </p:grpSpPr>
          <p:sp>
            <p:nvSpPr>
              <p:cNvPr id="246" name="Circle"/>
              <p:cNvSpPr/>
              <p:nvPr/>
            </p:nvSpPr>
            <p:spPr>
              <a:xfrm>
                <a:off x="0" y="0"/>
                <a:ext cx="4195223" cy="4195223"/>
              </a:xfrm>
              <a:prstGeom prst="ellipse">
                <a:avLst/>
              </a:prstGeom>
              <a:solidFill>
                <a:srgbClr val="794D9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sp>
            <p:nvSpPr>
              <p:cNvPr id="247" name="Shape"/>
              <p:cNvSpPr/>
              <p:nvPr/>
            </p:nvSpPr>
            <p:spPr>
              <a:xfrm rot="18085239">
                <a:off x="1555045" y="1663437"/>
                <a:ext cx="2957516" cy="20075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33" extrusionOk="0">
                    <a:moveTo>
                      <a:pt x="0" y="0"/>
                    </a:moveTo>
                    <a:lnTo>
                      <a:pt x="21600" y="148"/>
                    </a:lnTo>
                    <a:lnTo>
                      <a:pt x="20700" y="15954"/>
                    </a:lnTo>
                    <a:cubicBezTo>
                      <a:pt x="18676" y="18525"/>
                      <a:pt x="16229" y="20239"/>
                      <a:pt x="13623" y="20954"/>
                    </a:cubicBezTo>
                    <a:cubicBezTo>
                      <a:pt x="11269" y="21600"/>
                      <a:pt x="8820" y="21418"/>
                      <a:pt x="6476" y="20417"/>
                    </a:cubicBezTo>
                    <a:cubicBezTo>
                      <a:pt x="4096" y="19401"/>
                      <a:pt x="1919" y="17563"/>
                      <a:pt x="130" y="150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386E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sp>
            <p:nvSpPr>
              <p:cNvPr id="248" name="Circle"/>
              <p:cNvSpPr/>
              <p:nvPr/>
            </p:nvSpPr>
            <p:spPr>
              <a:xfrm>
                <a:off x="616310" y="616310"/>
                <a:ext cx="2962603" cy="2962602"/>
              </a:xfrm>
              <a:prstGeom prst="ellipse">
                <a:avLst/>
              </a:prstGeom>
              <a:solidFill>
                <a:srgbClr val="9E65C2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</p:grpSp>
        <p:sp>
          <p:nvSpPr>
            <p:cNvPr id="250" name="User…"/>
            <p:cNvSpPr txBox="1"/>
            <p:nvPr/>
          </p:nvSpPr>
          <p:spPr>
            <a:xfrm>
              <a:off x="1612801" y="1805295"/>
              <a:ext cx="900889" cy="64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dirty="0" smtClean="0"/>
                <a:t>GUI</a:t>
              </a:r>
              <a:endParaRPr dirty="0"/>
            </a:p>
          </p:txBody>
        </p:sp>
      </p:grpSp>
      <p:grpSp>
        <p:nvGrpSpPr>
          <p:cNvPr id="257" name="Group"/>
          <p:cNvGrpSpPr/>
          <p:nvPr/>
        </p:nvGrpSpPr>
        <p:grpSpPr>
          <a:xfrm>
            <a:off x="17653175" y="3886558"/>
            <a:ext cx="4661287" cy="4452409"/>
            <a:chOff x="0" y="0"/>
            <a:chExt cx="4661285" cy="4452408"/>
          </a:xfrm>
        </p:grpSpPr>
        <p:grpSp>
          <p:nvGrpSpPr>
            <p:cNvPr id="255" name="Group"/>
            <p:cNvGrpSpPr/>
            <p:nvPr/>
          </p:nvGrpSpPr>
          <p:grpSpPr>
            <a:xfrm>
              <a:off x="0" y="0"/>
              <a:ext cx="4661285" cy="4452408"/>
              <a:chOff x="0" y="0"/>
              <a:chExt cx="4661284" cy="4452407"/>
            </a:xfrm>
          </p:grpSpPr>
          <p:sp>
            <p:nvSpPr>
              <p:cNvPr id="252" name="Circle"/>
              <p:cNvSpPr/>
              <p:nvPr/>
            </p:nvSpPr>
            <p:spPr>
              <a:xfrm>
                <a:off x="0" y="0"/>
                <a:ext cx="4195223" cy="4195223"/>
              </a:xfrm>
              <a:prstGeom prst="ellipse">
                <a:avLst/>
              </a:prstGeom>
              <a:solidFill>
                <a:srgbClr val="754667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sp>
            <p:nvSpPr>
              <p:cNvPr id="253" name="Shape"/>
              <p:cNvSpPr/>
              <p:nvPr/>
            </p:nvSpPr>
            <p:spPr>
              <a:xfrm rot="18085239">
                <a:off x="1555045" y="1663438"/>
                <a:ext cx="2957516" cy="2007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33" extrusionOk="0">
                    <a:moveTo>
                      <a:pt x="0" y="0"/>
                    </a:moveTo>
                    <a:lnTo>
                      <a:pt x="21600" y="148"/>
                    </a:lnTo>
                    <a:lnTo>
                      <a:pt x="20700" y="15954"/>
                    </a:lnTo>
                    <a:cubicBezTo>
                      <a:pt x="18676" y="18525"/>
                      <a:pt x="16229" y="20239"/>
                      <a:pt x="13623" y="20954"/>
                    </a:cubicBezTo>
                    <a:cubicBezTo>
                      <a:pt x="11269" y="21600"/>
                      <a:pt x="8820" y="21418"/>
                      <a:pt x="6476" y="20417"/>
                    </a:cubicBezTo>
                    <a:cubicBezTo>
                      <a:pt x="4096" y="19401"/>
                      <a:pt x="1919" y="17563"/>
                      <a:pt x="130" y="1506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3A56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  <p:sp>
            <p:nvSpPr>
              <p:cNvPr id="254" name="Circle"/>
              <p:cNvSpPr/>
              <p:nvPr/>
            </p:nvSpPr>
            <p:spPr>
              <a:xfrm>
                <a:off x="616310" y="616310"/>
                <a:ext cx="2962603" cy="2962602"/>
              </a:xfrm>
              <a:prstGeom prst="ellipse">
                <a:avLst/>
              </a:prstGeom>
              <a:solidFill>
                <a:srgbClr val="79517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dirty="0"/>
              </a:p>
            </p:txBody>
          </p:sp>
        </p:grpSp>
        <p:sp>
          <p:nvSpPr>
            <p:cNvPr id="256" name="Database…"/>
            <p:cNvSpPr txBox="1"/>
            <p:nvPr/>
          </p:nvSpPr>
          <p:spPr>
            <a:xfrm>
              <a:off x="624480" y="1842104"/>
              <a:ext cx="2850139" cy="64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5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dirty="0" smtClean="0"/>
                <a:t>Accessibility</a:t>
              </a:r>
              <a:endParaRPr dirty="0"/>
            </a:p>
          </p:txBody>
        </p:sp>
      </p:grpSp>
      <p:sp>
        <p:nvSpPr>
          <p:cNvPr id="258" name="Combines shared secret key &amp; current UNIX timestamp using the cryptographic hash function"/>
          <p:cNvSpPr txBox="1"/>
          <p:nvPr/>
        </p:nvSpPr>
        <p:spPr>
          <a:xfrm>
            <a:off x="2514469" y="8607016"/>
            <a:ext cx="4138166" cy="379591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This module helps to calculate all the possible squared </a:t>
            </a:r>
            <a:r>
              <a:rPr lang="en-US" dirty="0" smtClean="0"/>
              <a:t>errors </a:t>
            </a:r>
            <a:r>
              <a:rPr lang="en-US" dirty="0"/>
              <a:t>starting from the given red intensity </a:t>
            </a:r>
            <a:endParaRPr lang="en-US" dirty="0"/>
          </a:p>
          <a:p>
            <a:r>
              <a:rPr lang="en-US" dirty="0"/>
              <a:t>values in a assumed 256 * 256 matrix.</a:t>
            </a:r>
            <a:endParaRPr lang="en-US" dirty="0"/>
          </a:p>
          <a:p>
            <a:endParaRPr dirty="0"/>
          </a:p>
        </p:txBody>
      </p:sp>
      <p:sp>
        <p:nvSpPr>
          <p:cNvPr id="259" name="PIR sensors are sensitive to skin temp. through emitted black body radiation at min-infrared wavelength"/>
          <p:cNvSpPr txBox="1"/>
          <p:nvPr/>
        </p:nvSpPr>
        <p:spPr>
          <a:xfrm>
            <a:off x="7560705" y="8781895"/>
            <a:ext cx="4138167" cy="287258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This module helps to find the optimal solution for the minimum squared errors using a recursive model.</a:t>
            </a:r>
            <a:endParaRPr lang="en-US" dirty="0"/>
          </a:p>
          <a:p>
            <a:endParaRPr dirty="0"/>
          </a:p>
        </p:txBody>
      </p:sp>
      <p:sp>
        <p:nvSpPr>
          <p:cNvPr id="260" name="The user who logged in and logged out, their history is maintained in SQLite database for security purpose"/>
          <p:cNvSpPr txBox="1"/>
          <p:nvPr/>
        </p:nvSpPr>
        <p:spPr>
          <a:xfrm>
            <a:off x="13010748" y="8562720"/>
            <a:ext cx="4138167" cy="333424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No , special GUI functions were used in the program , but a simple loading function was used using sleep() and </a:t>
            </a:r>
            <a:r>
              <a:rPr lang="en-US" dirty="0" err="1"/>
              <a:t>fflush</a:t>
            </a:r>
            <a:r>
              <a:rPr lang="en-US" dirty="0"/>
              <a:t>() method .</a:t>
            </a:r>
            <a:endParaRPr lang="en-US" dirty="0"/>
          </a:p>
          <a:p>
            <a:endParaRPr dirty="0"/>
          </a:p>
        </p:txBody>
      </p:sp>
      <p:sp>
        <p:nvSpPr>
          <p:cNvPr id="261" name="Any user/admin/owner who has access to database can export database into CSV &amp; an auto email will sent"/>
          <p:cNvSpPr txBox="1"/>
          <p:nvPr/>
        </p:nvSpPr>
        <p:spPr>
          <a:xfrm>
            <a:off x="17735634" y="8781895"/>
            <a:ext cx="4138167" cy="241091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The program shall provide an user friendly approach to enter the required inputs.</a:t>
            </a:r>
            <a:endParaRPr lang="en-US" dirty="0"/>
          </a:p>
          <a:p>
            <a:endParaRPr dirty="0"/>
          </a:p>
        </p:txBody>
      </p:sp>
      <p:sp>
        <p:nvSpPr>
          <p:cNvPr id="262" name="Rectangle"/>
          <p:cNvSpPr/>
          <p:nvPr/>
        </p:nvSpPr>
        <p:spPr>
          <a:xfrm>
            <a:off x="335087" y="1022602"/>
            <a:ext cx="5388478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3" name="MODULES"/>
          <p:cNvSpPr txBox="1"/>
          <p:nvPr/>
        </p:nvSpPr>
        <p:spPr>
          <a:xfrm>
            <a:off x="335087" y="1221587"/>
            <a:ext cx="5265865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FUNCTIONALITY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4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6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8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dur="indefinite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1" animBg="1" advAuto="0"/>
      <p:bldP spid="245" grpId="3" animBg="1" advAuto="0"/>
      <p:bldP spid="251" grpId="5" animBg="1" advAuto="0"/>
      <p:bldP spid="257" grpId="7" animBg="1" advAuto="0"/>
      <p:bldP spid="258" grpId="2" animBg="1" advAuto="0"/>
      <p:bldP spid="259" grpId="4" animBg="1" advAuto="0"/>
      <p:bldP spid="260" grpId="6" animBg="1" advAuto="0"/>
      <p:bldP spid="261" grpId="8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"/>
          <p:cNvSpPr/>
          <p:nvPr/>
        </p:nvSpPr>
        <p:spPr>
          <a:xfrm>
            <a:off x="793990" y="1022603"/>
            <a:ext cx="8843625" cy="1270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6" name="OVERALL ARCHITECTURE"/>
          <p:cNvSpPr txBox="1"/>
          <p:nvPr/>
        </p:nvSpPr>
        <p:spPr>
          <a:xfrm>
            <a:off x="3331472" y="1221587"/>
            <a:ext cx="3768660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DFD Level 0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3505200"/>
            <a:ext cx="17297400" cy="807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3451</Words>
  <Application>Kingsoft Office WPP</Application>
  <PresentationFormat>Custom</PresentationFormat>
  <Paragraphs>251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White</vt:lpstr>
      <vt:lpstr>Jaysingpur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J. J. Magdum College of Engineering, Jaysingpur</dc:title>
  <dc:creator>Dell</dc:creator>
  <cp:lastModifiedBy>ashmita</cp:lastModifiedBy>
  <cp:revision>31</cp:revision>
  <dcterms:created xsi:type="dcterms:W3CDTF">2018-04-16T05:47:59Z</dcterms:created>
  <dcterms:modified xsi:type="dcterms:W3CDTF">2018-04-16T05:47:59Z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16393ॴ-10.1.0.5672</vt:lpwstr>
  </property>
</Properties>
</file>